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66" r:id="rId4"/>
    <p:sldId id="271" r:id="rId5"/>
    <p:sldId id="274" r:id="rId6"/>
    <p:sldId id="276" r:id="rId7"/>
    <p:sldId id="275" r:id="rId8"/>
    <p:sldId id="278" r:id="rId9"/>
    <p:sldId id="279" r:id="rId10"/>
    <p:sldId id="281" r:id="rId11"/>
    <p:sldId id="280" r:id="rId1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Aucun style, aucune grill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490"/>
    <p:restoredTop sz="94652"/>
  </p:normalViewPr>
  <p:slideViewPr>
    <p:cSldViewPr snapToGrid="0" snapToObjects="1">
      <p:cViewPr>
        <p:scale>
          <a:sx n="100" d="100"/>
          <a:sy n="100" d="100"/>
        </p:scale>
        <p:origin x="16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tiff>
</file>

<file path=ppt/media/image2.tiff>
</file>

<file path=ppt/media/image3.tiff>
</file>

<file path=ppt/media/image4.tiff>
</file>

<file path=ppt/media/image5.png>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420AD2-7D24-0B41-B391-EA62175A5AB9}"/>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0C0A8197-2673-EA40-91CC-FF892A1C52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DFA08339-FBD1-1944-BD72-5F239B18B88D}"/>
              </a:ext>
            </a:extLst>
          </p:cNvPr>
          <p:cNvSpPr>
            <a:spLocks noGrp="1"/>
          </p:cNvSpPr>
          <p:nvPr>
            <p:ph type="dt" sz="half" idx="10"/>
          </p:nvPr>
        </p:nvSpPr>
        <p:spPr/>
        <p:txBody>
          <a:bodyPr/>
          <a:lstStyle/>
          <a:p>
            <a:fld id="{D5A3C2AE-B3F7-6A46-8869-B2B9AFA28090}" type="datetimeFigureOut">
              <a:rPr lang="fr-FR" smtClean="0"/>
              <a:t>13/10/2021</a:t>
            </a:fld>
            <a:endParaRPr lang="fr-FR"/>
          </a:p>
        </p:txBody>
      </p:sp>
      <p:sp>
        <p:nvSpPr>
          <p:cNvPr id="5" name="Espace réservé du pied de page 4">
            <a:extLst>
              <a:ext uri="{FF2B5EF4-FFF2-40B4-BE49-F238E27FC236}">
                <a16:creationId xmlns:a16="http://schemas.microsoft.com/office/drawing/2014/main" id="{78C38C33-9CD9-7149-9DDE-D7AC44F6825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708285C-D72E-D048-9F12-DBBB4B56E949}"/>
              </a:ext>
            </a:extLst>
          </p:cNvPr>
          <p:cNvSpPr>
            <a:spLocks noGrp="1"/>
          </p:cNvSpPr>
          <p:nvPr>
            <p:ph type="sldNum" sz="quarter" idx="12"/>
          </p:nvPr>
        </p:nvSpPr>
        <p:spPr/>
        <p:txBody>
          <a:bodyPr/>
          <a:lstStyle/>
          <a:p>
            <a:fld id="{682964FE-2BF6-1B4C-BB06-3678EC0B4C49}" type="slidenum">
              <a:rPr lang="fr-FR" smtClean="0"/>
              <a:t>‹N°›</a:t>
            </a:fld>
            <a:endParaRPr lang="fr-FR"/>
          </a:p>
        </p:txBody>
      </p:sp>
    </p:spTree>
    <p:extLst>
      <p:ext uri="{BB962C8B-B14F-4D97-AF65-F5344CB8AC3E}">
        <p14:creationId xmlns:p14="http://schemas.microsoft.com/office/powerpoint/2010/main" val="40480826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3EBF13-5B6B-7D43-A465-40DC86ED287D}"/>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CBA68F50-16CD-6D44-B6CA-C41F15BEA472}"/>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2B0D2B7-1955-F94E-A2F3-9597E7E65BCA}"/>
              </a:ext>
            </a:extLst>
          </p:cNvPr>
          <p:cNvSpPr>
            <a:spLocks noGrp="1"/>
          </p:cNvSpPr>
          <p:nvPr>
            <p:ph type="dt" sz="half" idx="10"/>
          </p:nvPr>
        </p:nvSpPr>
        <p:spPr/>
        <p:txBody>
          <a:bodyPr/>
          <a:lstStyle/>
          <a:p>
            <a:fld id="{D5A3C2AE-B3F7-6A46-8869-B2B9AFA28090}" type="datetimeFigureOut">
              <a:rPr lang="fr-FR" smtClean="0"/>
              <a:t>13/10/2021</a:t>
            </a:fld>
            <a:endParaRPr lang="fr-FR"/>
          </a:p>
        </p:txBody>
      </p:sp>
      <p:sp>
        <p:nvSpPr>
          <p:cNvPr id="5" name="Espace réservé du pied de page 4">
            <a:extLst>
              <a:ext uri="{FF2B5EF4-FFF2-40B4-BE49-F238E27FC236}">
                <a16:creationId xmlns:a16="http://schemas.microsoft.com/office/drawing/2014/main" id="{C51AB1DA-6AF3-3B4F-911C-FAB874672E0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8819CE4-B230-0B43-B81F-0A75F0145585}"/>
              </a:ext>
            </a:extLst>
          </p:cNvPr>
          <p:cNvSpPr>
            <a:spLocks noGrp="1"/>
          </p:cNvSpPr>
          <p:nvPr>
            <p:ph type="sldNum" sz="quarter" idx="12"/>
          </p:nvPr>
        </p:nvSpPr>
        <p:spPr/>
        <p:txBody>
          <a:bodyPr/>
          <a:lstStyle/>
          <a:p>
            <a:fld id="{682964FE-2BF6-1B4C-BB06-3678EC0B4C49}" type="slidenum">
              <a:rPr lang="fr-FR" smtClean="0"/>
              <a:t>‹N°›</a:t>
            </a:fld>
            <a:endParaRPr lang="fr-FR"/>
          </a:p>
        </p:txBody>
      </p:sp>
    </p:spTree>
    <p:extLst>
      <p:ext uri="{BB962C8B-B14F-4D97-AF65-F5344CB8AC3E}">
        <p14:creationId xmlns:p14="http://schemas.microsoft.com/office/powerpoint/2010/main" val="3011850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84D6C38B-FEB9-724C-81B2-1163F88FEC0A}"/>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3F5DBA46-6991-A74D-944E-21F960BA41DA}"/>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B1ED9B2-2E4E-974E-B725-CC5B8559AB96}"/>
              </a:ext>
            </a:extLst>
          </p:cNvPr>
          <p:cNvSpPr>
            <a:spLocks noGrp="1"/>
          </p:cNvSpPr>
          <p:nvPr>
            <p:ph type="dt" sz="half" idx="10"/>
          </p:nvPr>
        </p:nvSpPr>
        <p:spPr/>
        <p:txBody>
          <a:bodyPr/>
          <a:lstStyle/>
          <a:p>
            <a:fld id="{D5A3C2AE-B3F7-6A46-8869-B2B9AFA28090}" type="datetimeFigureOut">
              <a:rPr lang="fr-FR" smtClean="0"/>
              <a:t>13/10/2021</a:t>
            </a:fld>
            <a:endParaRPr lang="fr-FR"/>
          </a:p>
        </p:txBody>
      </p:sp>
      <p:sp>
        <p:nvSpPr>
          <p:cNvPr id="5" name="Espace réservé du pied de page 4">
            <a:extLst>
              <a:ext uri="{FF2B5EF4-FFF2-40B4-BE49-F238E27FC236}">
                <a16:creationId xmlns:a16="http://schemas.microsoft.com/office/drawing/2014/main" id="{25048D5C-4391-3343-A247-D7A033CDF13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A6B94EE-0CBC-2D48-A2D9-08026DDF05A0}"/>
              </a:ext>
            </a:extLst>
          </p:cNvPr>
          <p:cNvSpPr>
            <a:spLocks noGrp="1"/>
          </p:cNvSpPr>
          <p:nvPr>
            <p:ph type="sldNum" sz="quarter" idx="12"/>
          </p:nvPr>
        </p:nvSpPr>
        <p:spPr/>
        <p:txBody>
          <a:bodyPr/>
          <a:lstStyle/>
          <a:p>
            <a:fld id="{682964FE-2BF6-1B4C-BB06-3678EC0B4C49}" type="slidenum">
              <a:rPr lang="fr-FR" smtClean="0"/>
              <a:t>‹N°›</a:t>
            </a:fld>
            <a:endParaRPr lang="fr-FR"/>
          </a:p>
        </p:txBody>
      </p:sp>
    </p:spTree>
    <p:extLst>
      <p:ext uri="{BB962C8B-B14F-4D97-AF65-F5344CB8AC3E}">
        <p14:creationId xmlns:p14="http://schemas.microsoft.com/office/powerpoint/2010/main" val="3589027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0C7A58-791B-2747-843A-2040292E86B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F492CCE0-C77C-A041-87B2-D6142A5ACD54}"/>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87F22AF-3CC5-3F49-A96C-C08695C8239A}"/>
              </a:ext>
            </a:extLst>
          </p:cNvPr>
          <p:cNvSpPr>
            <a:spLocks noGrp="1"/>
          </p:cNvSpPr>
          <p:nvPr>
            <p:ph type="dt" sz="half" idx="10"/>
          </p:nvPr>
        </p:nvSpPr>
        <p:spPr/>
        <p:txBody>
          <a:bodyPr/>
          <a:lstStyle/>
          <a:p>
            <a:fld id="{D5A3C2AE-B3F7-6A46-8869-B2B9AFA28090}" type="datetimeFigureOut">
              <a:rPr lang="fr-FR" smtClean="0"/>
              <a:t>13/10/2021</a:t>
            </a:fld>
            <a:endParaRPr lang="fr-FR"/>
          </a:p>
        </p:txBody>
      </p:sp>
      <p:sp>
        <p:nvSpPr>
          <p:cNvPr id="5" name="Espace réservé du pied de page 4">
            <a:extLst>
              <a:ext uri="{FF2B5EF4-FFF2-40B4-BE49-F238E27FC236}">
                <a16:creationId xmlns:a16="http://schemas.microsoft.com/office/drawing/2014/main" id="{0B63E3E1-D670-4646-A24A-77D99D48192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FEB8933-7A87-F74A-B1CB-FF042FBAFF87}"/>
              </a:ext>
            </a:extLst>
          </p:cNvPr>
          <p:cNvSpPr>
            <a:spLocks noGrp="1"/>
          </p:cNvSpPr>
          <p:nvPr>
            <p:ph type="sldNum" sz="quarter" idx="12"/>
          </p:nvPr>
        </p:nvSpPr>
        <p:spPr/>
        <p:txBody>
          <a:bodyPr/>
          <a:lstStyle/>
          <a:p>
            <a:fld id="{682964FE-2BF6-1B4C-BB06-3678EC0B4C49}" type="slidenum">
              <a:rPr lang="fr-FR" smtClean="0"/>
              <a:t>‹N°›</a:t>
            </a:fld>
            <a:endParaRPr lang="fr-FR"/>
          </a:p>
        </p:txBody>
      </p:sp>
    </p:spTree>
    <p:extLst>
      <p:ext uri="{BB962C8B-B14F-4D97-AF65-F5344CB8AC3E}">
        <p14:creationId xmlns:p14="http://schemas.microsoft.com/office/powerpoint/2010/main" val="2680036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0DADBDB-DC2C-6D44-918E-BCBEF8BB3DB5}"/>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8F8FD711-8958-0B45-BEEA-95D4EAEC41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A166B68C-05F5-974E-8D13-B12FCD60AA8B}"/>
              </a:ext>
            </a:extLst>
          </p:cNvPr>
          <p:cNvSpPr>
            <a:spLocks noGrp="1"/>
          </p:cNvSpPr>
          <p:nvPr>
            <p:ph type="dt" sz="half" idx="10"/>
          </p:nvPr>
        </p:nvSpPr>
        <p:spPr/>
        <p:txBody>
          <a:bodyPr/>
          <a:lstStyle/>
          <a:p>
            <a:fld id="{D5A3C2AE-B3F7-6A46-8869-B2B9AFA28090}" type="datetimeFigureOut">
              <a:rPr lang="fr-FR" smtClean="0"/>
              <a:t>13/10/2021</a:t>
            </a:fld>
            <a:endParaRPr lang="fr-FR"/>
          </a:p>
        </p:txBody>
      </p:sp>
      <p:sp>
        <p:nvSpPr>
          <p:cNvPr id="5" name="Espace réservé du pied de page 4">
            <a:extLst>
              <a:ext uri="{FF2B5EF4-FFF2-40B4-BE49-F238E27FC236}">
                <a16:creationId xmlns:a16="http://schemas.microsoft.com/office/drawing/2014/main" id="{C30203A4-325C-CD44-9717-DE1382CF7FF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90CF7E6-FE41-0340-96FC-E2B94BD2BA03}"/>
              </a:ext>
            </a:extLst>
          </p:cNvPr>
          <p:cNvSpPr>
            <a:spLocks noGrp="1"/>
          </p:cNvSpPr>
          <p:nvPr>
            <p:ph type="sldNum" sz="quarter" idx="12"/>
          </p:nvPr>
        </p:nvSpPr>
        <p:spPr/>
        <p:txBody>
          <a:bodyPr/>
          <a:lstStyle/>
          <a:p>
            <a:fld id="{682964FE-2BF6-1B4C-BB06-3678EC0B4C49}" type="slidenum">
              <a:rPr lang="fr-FR" smtClean="0"/>
              <a:t>‹N°›</a:t>
            </a:fld>
            <a:endParaRPr lang="fr-FR"/>
          </a:p>
        </p:txBody>
      </p:sp>
    </p:spTree>
    <p:extLst>
      <p:ext uri="{BB962C8B-B14F-4D97-AF65-F5344CB8AC3E}">
        <p14:creationId xmlns:p14="http://schemas.microsoft.com/office/powerpoint/2010/main" val="172888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E8D2356-C89C-FA43-A80E-BC67F701E4F8}"/>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1777F8ED-6AF9-EE42-9119-55CE8D8DE57D}"/>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56320A68-5180-8949-9645-3ED5F20ECF9A}"/>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DB934DE9-F2BE-484A-A23F-2AB1B5AD161D}"/>
              </a:ext>
            </a:extLst>
          </p:cNvPr>
          <p:cNvSpPr>
            <a:spLocks noGrp="1"/>
          </p:cNvSpPr>
          <p:nvPr>
            <p:ph type="dt" sz="half" idx="10"/>
          </p:nvPr>
        </p:nvSpPr>
        <p:spPr/>
        <p:txBody>
          <a:bodyPr/>
          <a:lstStyle/>
          <a:p>
            <a:fld id="{D5A3C2AE-B3F7-6A46-8869-B2B9AFA28090}" type="datetimeFigureOut">
              <a:rPr lang="fr-FR" smtClean="0"/>
              <a:t>13/10/2021</a:t>
            </a:fld>
            <a:endParaRPr lang="fr-FR"/>
          </a:p>
        </p:txBody>
      </p:sp>
      <p:sp>
        <p:nvSpPr>
          <p:cNvPr id="6" name="Espace réservé du pied de page 5">
            <a:extLst>
              <a:ext uri="{FF2B5EF4-FFF2-40B4-BE49-F238E27FC236}">
                <a16:creationId xmlns:a16="http://schemas.microsoft.com/office/drawing/2014/main" id="{C4AF1330-D015-2547-991C-8FC10C4BFBFF}"/>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7B009326-25FB-AA4C-9C20-1D868EF9C5C8}"/>
              </a:ext>
            </a:extLst>
          </p:cNvPr>
          <p:cNvSpPr>
            <a:spLocks noGrp="1"/>
          </p:cNvSpPr>
          <p:nvPr>
            <p:ph type="sldNum" sz="quarter" idx="12"/>
          </p:nvPr>
        </p:nvSpPr>
        <p:spPr/>
        <p:txBody>
          <a:bodyPr/>
          <a:lstStyle/>
          <a:p>
            <a:fld id="{682964FE-2BF6-1B4C-BB06-3678EC0B4C49}" type="slidenum">
              <a:rPr lang="fr-FR" smtClean="0"/>
              <a:t>‹N°›</a:t>
            </a:fld>
            <a:endParaRPr lang="fr-FR"/>
          </a:p>
        </p:txBody>
      </p:sp>
    </p:spTree>
    <p:extLst>
      <p:ext uri="{BB962C8B-B14F-4D97-AF65-F5344CB8AC3E}">
        <p14:creationId xmlns:p14="http://schemas.microsoft.com/office/powerpoint/2010/main" val="36441870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50F2C17-C493-734A-BDD9-CB49FFA7EA89}"/>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BE207B9E-491E-AF44-910C-6B3E359A17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B6D41A3A-84E2-6E4F-9FE3-F25003004D8D}"/>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165C8BEF-2F7B-8941-A548-F1AAC3EA42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DC70AEE2-7CBD-1442-8FF5-2079E5A7756D}"/>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15780CE8-9C0D-CF49-8FB2-2DDD77C0E2AD}"/>
              </a:ext>
            </a:extLst>
          </p:cNvPr>
          <p:cNvSpPr>
            <a:spLocks noGrp="1"/>
          </p:cNvSpPr>
          <p:nvPr>
            <p:ph type="dt" sz="half" idx="10"/>
          </p:nvPr>
        </p:nvSpPr>
        <p:spPr/>
        <p:txBody>
          <a:bodyPr/>
          <a:lstStyle/>
          <a:p>
            <a:fld id="{D5A3C2AE-B3F7-6A46-8869-B2B9AFA28090}" type="datetimeFigureOut">
              <a:rPr lang="fr-FR" smtClean="0"/>
              <a:t>13/10/2021</a:t>
            </a:fld>
            <a:endParaRPr lang="fr-FR"/>
          </a:p>
        </p:txBody>
      </p:sp>
      <p:sp>
        <p:nvSpPr>
          <p:cNvPr id="8" name="Espace réservé du pied de page 7">
            <a:extLst>
              <a:ext uri="{FF2B5EF4-FFF2-40B4-BE49-F238E27FC236}">
                <a16:creationId xmlns:a16="http://schemas.microsoft.com/office/drawing/2014/main" id="{26BA8FA3-A025-F346-84A3-53C75317B37B}"/>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045F1FC6-6080-4A42-BE24-82D4CC2502F7}"/>
              </a:ext>
            </a:extLst>
          </p:cNvPr>
          <p:cNvSpPr>
            <a:spLocks noGrp="1"/>
          </p:cNvSpPr>
          <p:nvPr>
            <p:ph type="sldNum" sz="quarter" idx="12"/>
          </p:nvPr>
        </p:nvSpPr>
        <p:spPr/>
        <p:txBody>
          <a:bodyPr/>
          <a:lstStyle/>
          <a:p>
            <a:fld id="{682964FE-2BF6-1B4C-BB06-3678EC0B4C49}" type="slidenum">
              <a:rPr lang="fr-FR" smtClean="0"/>
              <a:t>‹N°›</a:t>
            </a:fld>
            <a:endParaRPr lang="fr-FR"/>
          </a:p>
        </p:txBody>
      </p:sp>
    </p:spTree>
    <p:extLst>
      <p:ext uri="{BB962C8B-B14F-4D97-AF65-F5344CB8AC3E}">
        <p14:creationId xmlns:p14="http://schemas.microsoft.com/office/powerpoint/2010/main" val="2745928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21BFD1-518A-4849-9C26-DC1957EDB42B}"/>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8A6E28FD-413D-F442-BB8D-FA4E810D56AE}"/>
              </a:ext>
            </a:extLst>
          </p:cNvPr>
          <p:cNvSpPr>
            <a:spLocks noGrp="1"/>
          </p:cNvSpPr>
          <p:nvPr>
            <p:ph type="dt" sz="half" idx="10"/>
          </p:nvPr>
        </p:nvSpPr>
        <p:spPr/>
        <p:txBody>
          <a:bodyPr/>
          <a:lstStyle/>
          <a:p>
            <a:fld id="{D5A3C2AE-B3F7-6A46-8869-B2B9AFA28090}" type="datetimeFigureOut">
              <a:rPr lang="fr-FR" smtClean="0"/>
              <a:t>13/10/2021</a:t>
            </a:fld>
            <a:endParaRPr lang="fr-FR"/>
          </a:p>
        </p:txBody>
      </p:sp>
      <p:sp>
        <p:nvSpPr>
          <p:cNvPr id="4" name="Espace réservé du pied de page 3">
            <a:extLst>
              <a:ext uri="{FF2B5EF4-FFF2-40B4-BE49-F238E27FC236}">
                <a16:creationId xmlns:a16="http://schemas.microsoft.com/office/drawing/2014/main" id="{EC722B83-1D80-704F-9A21-9973D892FB58}"/>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3EAFE50D-B7B8-3742-9F7A-A311AD45B40D}"/>
              </a:ext>
            </a:extLst>
          </p:cNvPr>
          <p:cNvSpPr>
            <a:spLocks noGrp="1"/>
          </p:cNvSpPr>
          <p:nvPr>
            <p:ph type="sldNum" sz="quarter" idx="12"/>
          </p:nvPr>
        </p:nvSpPr>
        <p:spPr/>
        <p:txBody>
          <a:bodyPr/>
          <a:lstStyle/>
          <a:p>
            <a:fld id="{682964FE-2BF6-1B4C-BB06-3678EC0B4C49}" type="slidenum">
              <a:rPr lang="fr-FR" smtClean="0"/>
              <a:t>‹N°›</a:t>
            </a:fld>
            <a:endParaRPr lang="fr-FR"/>
          </a:p>
        </p:txBody>
      </p:sp>
    </p:spTree>
    <p:extLst>
      <p:ext uri="{BB962C8B-B14F-4D97-AF65-F5344CB8AC3E}">
        <p14:creationId xmlns:p14="http://schemas.microsoft.com/office/powerpoint/2010/main" val="24870709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6F3AD62F-B4F1-3745-89B9-911F17E6A722}"/>
              </a:ext>
            </a:extLst>
          </p:cNvPr>
          <p:cNvSpPr>
            <a:spLocks noGrp="1"/>
          </p:cNvSpPr>
          <p:nvPr>
            <p:ph type="dt" sz="half" idx="10"/>
          </p:nvPr>
        </p:nvSpPr>
        <p:spPr/>
        <p:txBody>
          <a:bodyPr/>
          <a:lstStyle/>
          <a:p>
            <a:fld id="{D5A3C2AE-B3F7-6A46-8869-B2B9AFA28090}" type="datetimeFigureOut">
              <a:rPr lang="fr-FR" smtClean="0"/>
              <a:t>13/10/2021</a:t>
            </a:fld>
            <a:endParaRPr lang="fr-FR"/>
          </a:p>
        </p:txBody>
      </p:sp>
      <p:sp>
        <p:nvSpPr>
          <p:cNvPr id="3" name="Espace réservé du pied de page 2">
            <a:extLst>
              <a:ext uri="{FF2B5EF4-FFF2-40B4-BE49-F238E27FC236}">
                <a16:creationId xmlns:a16="http://schemas.microsoft.com/office/drawing/2014/main" id="{C7E5400B-62A9-1E48-8D72-91F5ECCD73A0}"/>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6BD2B6C0-934B-034C-B709-72407E996B1C}"/>
              </a:ext>
            </a:extLst>
          </p:cNvPr>
          <p:cNvSpPr>
            <a:spLocks noGrp="1"/>
          </p:cNvSpPr>
          <p:nvPr>
            <p:ph type="sldNum" sz="quarter" idx="12"/>
          </p:nvPr>
        </p:nvSpPr>
        <p:spPr/>
        <p:txBody>
          <a:bodyPr/>
          <a:lstStyle/>
          <a:p>
            <a:fld id="{682964FE-2BF6-1B4C-BB06-3678EC0B4C49}" type="slidenum">
              <a:rPr lang="fr-FR" smtClean="0"/>
              <a:t>‹N°›</a:t>
            </a:fld>
            <a:endParaRPr lang="fr-FR"/>
          </a:p>
        </p:txBody>
      </p:sp>
    </p:spTree>
    <p:extLst>
      <p:ext uri="{BB962C8B-B14F-4D97-AF65-F5344CB8AC3E}">
        <p14:creationId xmlns:p14="http://schemas.microsoft.com/office/powerpoint/2010/main" val="834563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1D53AB-C437-2240-84F0-D7DB5D73F586}"/>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5D4B610A-4362-4844-9B1D-A07D53A2BF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AA6591DC-F616-5848-8A5D-ACFF8A06FF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5C6ACB1B-05A3-CD4F-BEA1-B55DFEC15F1A}"/>
              </a:ext>
            </a:extLst>
          </p:cNvPr>
          <p:cNvSpPr>
            <a:spLocks noGrp="1"/>
          </p:cNvSpPr>
          <p:nvPr>
            <p:ph type="dt" sz="half" idx="10"/>
          </p:nvPr>
        </p:nvSpPr>
        <p:spPr/>
        <p:txBody>
          <a:bodyPr/>
          <a:lstStyle/>
          <a:p>
            <a:fld id="{D5A3C2AE-B3F7-6A46-8869-B2B9AFA28090}" type="datetimeFigureOut">
              <a:rPr lang="fr-FR" smtClean="0"/>
              <a:t>13/10/2021</a:t>
            </a:fld>
            <a:endParaRPr lang="fr-FR"/>
          </a:p>
        </p:txBody>
      </p:sp>
      <p:sp>
        <p:nvSpPr>
          <p:cNvPr id="6" name="Espace réservé du pied de page 5">
            <a:extLst>
              <a:ext uri="{FF2B5EF4-FFF2-40B4-BE49-F238E27FC236}">
                <a16:creationId xmlns:a16="http://schemas.microsoft.com/office/drawing/2014/main" id="{1A68A914-4828-9D4B-A0C3-0DDE2E58FA48}"/>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1A8CC070-619A-EC4F-A11D-614F02D25AC9}"/>
              </a:ext>
            </a:extLst>
          </p:cNvPr>
          <p:cNvSpPr>
            <a:spLocks noGrp="1"/>
          </p:cNvSpPr>
          <p:nvPr>
            <p:ph type="sldNum" sz="quarter" idx="12"/>
          </p:nvPr>
        </p:nvSpPr>
        <p:spPr/>
        <p:txBody>
          <a:bodyPr/>
          <a:lstStyle/>
          <a:p>
            <a:fld id="{682964FE-2BF6-1B4C-BB06-3678EC0B4C49}" type="slidenum">
              <a:rPr lang="fr-FR" smtClean="0"/>
              <a:t>‹N°›</a:t>
            </a:fld>
            <a:endParaRPr lang="fr-FR"/>
          </a:p>
        </p:txBody>
      </p:sp>
    </p:spTree>
    <p:extLst>
      <p:ext uri="{BB962C8B-B14F-4D97-AF65-F5344CB8AC3E}">
        <p14:creationId xmlns:p14="http://schemas.microsoft.com/office/powerpoint/2010/main" val="2405126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3569965-D5CE-6A45-A783-35D893C1A900}"/>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E9F1E2C8-4826-9F44-ABEA-0F369856E1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04A45F48-329C-B046-8B4E-E4658A0F00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AAA18AD7-4417-0E45-A2D9-A2992B35E551}"/>
              </a:ext>
            </a:extLst>
          </p:cNvPr>
          <p:cNvSpPr>
            <a:spLocks noGrp="1"/>
          </p:cNvSpPr>
          <p:nvPr>
            <p:ph type="dt" sz="half" idx="10"/>
          </p:nvPr>
        </p:nvSpPr>
        <p:spPr/>
        <p:txBody>
          <a:bodyPr/>
          <a:lstStyle/>
          <a:p>
            <a:fld id="{D5A3C2AE-B3F7-6A46-8869-B2B9AFA28090}" type="datetimeFigureOut">
              <a:rPr lang="fr-FR" smtClean="0"/>
              <a:t>13/10/2021</a:t>
            </a:fld>
            <a:endParaRPr lang="fr-FR"/>
          </a:p>
        </p:txBody>
      </p:sp>
      <p:sp>
        <p:nvSpPr>
          <p:cNvPr id="6" name="Espace réservé du pied de page 5">
            <a:extLst>
              <a:ext uri="{FF2B5EF4-FFF2-40B4-BE49-F238E27FC236}">
                <a16:creationId xmlns:a16="http://schemas.microsoft.com/office/drawing/2014/main" id="{AF010D02-9C3E-664A-A8A1-49516EFE39F4}"/>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52847CF9-D570-3F4B-8E12-B3626B447E6E}"/>
              </a:ext>
            </a:extLst>
          </p:cNvPr>
          <p:cNvSpPr>
            <a:spLocks noGrp="1"/>
          </p:cNvSpPr>
          <p:nvPr>
            <p:ph type="sldNum" sz="quarter" idx="12"/>
          </p:nvPr>
        </p:nvSpPr>
        <p:spPr/>
        <p:txBody>
          <a:bodyPr/>
          <a:lstStyle/>
          <a:p>
            <a:fld id="{682964FE-2BF6-1B4C-BB06-3678EC0B4C49}" type="slidenum">
              <a:rPr lang="fr-FR" smtClean="0"/>
              <a:t>‹N°›</a:t>
            </a:fld>
            <a:endParaRPr lang="fr-FR"/>
          </a:p>
        </p:txBody>
      </p:sp>
    </p:spTree>
    <p:extLst>
      <p:ext uri="{BB962C8B-B14F-4D97-AF65-F5344CB8AC3E}">
        <p14:creationId xmlns:p14="http://schemas.microsoft.com/office/powerpoint/2010/main" val="3905013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F32EB7B-117F-7847-A344-0E25E74884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4E1C170B-C342-A141-B287-98B8F2C3E9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414CA60-3E04-DE42-9724-C430829C81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A3C2AE-B3F7-6A46-8869-B2B9AFA28090}" type="datetimeFigureOut">
              <a:rPr lang="fr-FR" smtClean="0"/>
              <a:t>13/10/2021</a:t>
            </a:fld>
            <a:endParaRPr lang="fr-FR"/>
          </a:p>
        </p:txBody>
      </p:sp>
      <p:sp>
        <p:nvSpPr>
          <p:cNvPr id="5" name="Espace réservé du pied de page 4">
            <a:extLst>
              <a:ext uri="{FF2B5EF4-FFF2-40B4-BE49-F238E27FC236}">
                <a16:creationId xmlns:a16="http://schemas.microsoft.com/office/drawing/2014/main" id="{DC5BEA2F-91B5-AF4C-B35C-0E6E9D70E2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0418A1BE-E3E9-7A4F-855A-15A78A6814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2964FE-2BF6-1B4C-BB06-3678EC0B4C49}" type="slidenum">
              <a:rPr lang="fr-FR" smtClean="0"/>
              <a:t>‹N°›</a:t>
            </a:fld>
            <a:endParaRPr lang="fr-FR"/>
          </a:p>
        </p:txBody>
      </p:sp>
    </p:spTree>
    <p:extLst>
      <p:ext uri="{BB962C8B-B14F-4D97-AF65-F5344CB8AC3E}">
        <p14:creationId xmlns:p14="http://schemas.microsoft.com/office/powerpoint/2010/main" val="2960847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CogentMentat/NTRexample_FRevNCA/" TargetMode="Externa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3F6FE1-EC92-F24A-95CF-59984A218B17}"/>
              </a:ext>
            </a:extLst>
          </p:cNvPr>
          <p:cNvSpPr>
            <a:spLocks noGrp="1"/>
          </p:cNvSpPr>
          <p:nvPr>
            <p:ph type="ctrTitle"/>
          </p:nvPr>
        </p:nvSpPr>
        <p:spPr/>
        <p:txBody>
          <a:bodyPr/>
          <a:lstStyle/>
          <a:p>
            <a:r>
              <a:rPr lang="fr-FR" dirty="0"/>
              <a:t>Etat des travaux</a:t>
            </a:r>
          </a:p>
        </p:txBody>
      </p:sp>
      <p:sp>
        <p:nvSpPr>
          <p:cNvPr id="3" name="Sous-titre 2">
            <a:extLst>
              <a:ext uri="{FF2B5EF4-FFF2-40B4-BE49-F238E27FC236}">
                <a16:creationId xmlns:a16="http://schemas.microsoft.com/office/drawing/2014/main" id="{402BAE34-0B7E-484D-9EBC-0B38B160D69A}"/>
              </a:ext>
            </a:extLst>
          </p:cNvPr>
          <p:cNvSpPr>
            <a:spLocks noGrp="1"/>
          </p:cNvSpPr>
          <p:nvPr>
            <p:ph type="subTitle" idx="1"/>
          </p:nvPr>
        </p:nvSpPr>
        <p:spPr/>
        <p:txBody>
          <a:bodyPr/>
          <a:lstStyle/>
          <a:p>
            <a:r>
              <a:rPr lang="fr-FR" dirty="0"/>
              <a:t>Claire He</a:t>
            </a:r>
          </a:p>
          <a:p>
            <a:r>
              <a:rPr lang="fr-FR" dirty="0"/>
              <a:t>Réunion du 20/09</a:t>
            </a:r>
          </a:p>
        </p:txBody>
      </p:sp>
    </p:spTree>
    <p:extLst>
      <p:ext uri="{BB962C8B-B14F-4D97-AF65-F5344CB8AC3E}">
        <p14:creationId xmlns:p14="http://schemas.microsoft.com/office/powerpoint/2010/main" val="26130688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FA74CC-7FAD-9C4C-9FA2-0692C4A9820D}"/>
              </a:ext>
            </a:extLst>
          </p:cNvPr>
          <p:cNvSpPr>
            <a:spLocks noGrp="1"/>
          </p:cNvSpPr>
          <p:nvPr>
            <p:ph type="title"/>
          </p:nvPr>
        </p:nvSpPr>
        <p:spPr/>
        <p:txBody>
          <a:bodyPr/>
          <a:lstStyle/>
          <a:p>
            <a:endParaRPr lang="fr-FR"/>
          </a:p>
        </p:txBody>
      </p:sp>
    </p:spTree>
    <p:extLst>
      <p:ext uri="{BB962C8B-B14F-4D97-AF65-F5344CB8AC3E}">
        <p14:creationId xmlns:p14="http://schemas.microsoft.com/office/powerpoint/2010/main" val="3455496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55B3B0-ADC3-414E-8E9D-B234EFE70B2A}"/>
              </a:ext>
            </a:extLst>
          </p:cNvPr>
          <p:cNvSpPr>
            <a:spLocks noGrp="1"/>
          </p:cNvSpPr>
          <p:nvPr>
            <p:ph type="title"/>
          </p:nvPr>
        </p:nvSpPr>
        <p:spPr/>
        <p:txBody>
          <a:bodyPr/>
          <a:lstStyle/>
          <a:p>
            <a:r>
              <a:rPr lang="fr-FR" dirty="0"/>
              <a:t>Topics sur la période Chair YELLEN 2015</a:t>
            </a:r>
          </a:p>
        </p:txBody>
      </p:sp>
      <p:pic>
        <p:nvPicPr>
          <p:cNvPr id="3" name="Image 2">
            <a:extLst>
              <a:ext uri="{FF2B5EF4-FFF2-40B4-BE49-F238E27FC236}">
                <a16:creationId xmlns:a16="http://schemas.microsoft.com/office/drawing/2014/main" id="{50DF6EC0-2F33-C54E-A786-39CF09F5F384}"/>
              </a:ext>
            </a:extLst>
          </p:cNvPr>
          <p:cNvPicPr>
            <a:picLocks noChangeAspect="1"/>
          </p:cNvPicPr>
          <p:nvPr/>
        </p:nvPicPr>
        <p:blipFill>
          <a:blip r:embed="rId2"/>
          <a:stretch>
            <a:fillRect/>
          </a:stretch>
        </p:blipFill>
        <p:spPr>
          <a:xfrm>
            <a:off x="494270" y="1676144"/>
            <a:ext cx="7972408" cy="4417145"/>
          </a:xfrm>
          <a:prstGeom prst="rect">
            <a:avLst/>
          </a:prstGeom>
        </p:spPr>
      </p:pic>
    </p:spTree>
    <p:extLst>
      <p:ext uri="{BB962C8B-B14F-4D97-AF65-F5344CB8AC3E}">
        <p14:creationId xmlns:p14="http://schemas.microsoft.com/office/powerpoint/2010/main" val="3420472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93176C7D-52F3-7942-B6E6-D2749283C1A9}"/>
              </a:ext>
            </a:extLst>
          </p:cNvPr>
          <p:cNvSpPr>
            <a:spLocks noGrp="1"/>
          </p:cNvSpPr>
          <p:nvPr>
            <p:ph type="title"/>
          </p:nvPr>
        </p:nvSpPr>
        <p:spPr/>
        <p:txBody>
          <a:bodyPr/>
          <a:lstStyle/>
          <a:p>
            <a:r>
              <a:rPr lang="fr-FR" dirty="0"/>
              <a:t>Résumé des objectifs</a:t>
            </a:r>
          </a:p>
        </p:txBody>
      </p:sp>
      <p:sp>
        <p:nvSpPr>
          <p:cNvPr id="4" name="ZoneTexte 3">
            <a:extLst>
              <a:ext uri="{FF2B5EF4-FFF2-40B4-BE49-F238E27FC236}">
                <a16:creationId xmlns:a16="http://schemas.microsoft.com/office/drawing/2014/main" id="{96F4B0CE-FD21-744D-868F-15079B266329}"/>
              </a:ext>
            </a:extLst>
          </p:cNvPr>
          <p:cNvSpPr txBox="1"/>
          <p:nvPr/>
        </p:nvSpPr>
        <p:spPr>
          <a:xfrm>
            <a:off x="2875510" y="2435981"/>
            <a:ext cx="6942667" cy="1477328"/>
          </a:xfrm>
          <a:prstGeom prst="rect">
            <a:avLst/>
          </a:prstGeom>
          <a:noFill/>
        </p:spPr>
        <p:txBody>
          <a:bodyPr wrap="square" rtlCol="0">
            <a:spAutoFit/>
          </a:bodyPr>
          <a:lstStyle/>
          <a:p>
            <a:pPr marL="285750" indent="-285750">
              <a:buFont typeface="Wingdings" pitchFamily="2" charset="2"/>
              <a:buChar char="Ø"/>
            </a:pPr>
            <a:r>
              <a:rPr lang="fr-FR" dirty="0"/>
              <a:t>Démarche </a:t>
            </a:r>
            <a:r>
              <a:rPr lang="fr-FR" dirty="0" err="1"/>
              <a:t>Barron</a:t>
            </a:r>
            <a:r>
              <a:rPr lang="fr-FR" dirty="0"/>
              <a:t>, PNAS (2017)</a:t>
            </a:r>
          </a:p>
          <a:p>
            <a:pPr marL="285750" indent="-285750">
              <a:buFont typeface="Wingdings" pitchFamily="2" charset="2"/>
              <a:buChar char="Ø"/>
            </a:pPr>
            <a:endParaRPr lang="fr-FR" dirty="0"/>
          </a:p>
          <a:p>
            <a:pPr marL="285750" indent="-285750">
              <a:buFont typeface="Wingdings" pitchFamily="2" charset="2"/>
              <a:buChar char="Ø"/>
            </a:pPr>
            <a:r>
              <a:rPr lang="fr-FR" dirty="0"/>
              <a:t>Démarche Hansen, QJE (2017)</a:t>
            </a:r>
          </a:p>
          <a:p>
            <a:pPr marL="285750" indent="-285750">
              <a:buFont typeface="Wingdings" pitchFamily="2" charset="2"/>
              <a:buChar char="Ø"/>
            </a:pPr>
            <a:endParaRPr lang="fr-FR" dirty="0"/>
          </a:p>
          <a:p>
            <a:pPr marL="285750" indent="-285750">
              <a:buFont typeface="Wingdings" pitchFamily="2" charset="2"/>
              <a:buChar char="Ø"/>
            </a:pPr>
            <a:r>
              <a:rPr lang="fr-FR" dirty="0"/>
              <a:t>Autres corrections</a:t>
            </a:r>
          </a:p>
        </p:txBody>
      </p:sp>
    </p:spTree>
    <p:extLst>
      <p:ext uri="{BB962C8B-B14F-4D97-AF65-F5344CB8AC3E}">
        <p14:creationId xmlns:p14="http://schemas.microsoft.com/office/powerpoint/2010/main" val="8806368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D79E3F6-1AA4-4F44-83C3-B184B696107A}"/>
              </a:ext>
            </a:extLst>
          </p:cNvPr>
          <p:cNvSpPr>
            <a:spLocks noGrp="1"/>
          </p:cNvSpPr>
          <p:nvPr>
            <p:ph type="title"/>
          </p:nvPr>
        </p:nvSpPr>
        <p:spPr/>
        <p:txBody>
          <a:bodyPr/>
          <a:lstStyle/>
          <a:p>
            <a:r>
              <a:rPr lang="fr-FR" dirty="0"/>
              <a:t>Nouveauté, </a:t>
            </a:r>
            <a:r>
              <a:rPr lang="fr-FR" dirty="0" err="1"/>
              <a:t>transience</a:t>
            </a:r>
            <a:r>
              <a:rPr lang="fr-FR" dirty="0"/>
              <a:t> et résonance</a:t>
            </a:r>
          </a:p>
        </p:txBody>
      </p:sp>
      <mc:AlternateContent xmlns:mc="http://schemas.openxmlformats.org/markup-compatibility/2006" xmlns:a14="http://schemas.microsoft.com/office/drawing/2010/main">
        <mc:Choice Requires="a14">
          <p:sp>
            <p:nvSpPr>
              <p:cNvPr id="3" name="ZoneTexte 2">
                <a:extLst>
                  <a:ext uri="{FF2B5EF4-FFF2-40B4-BE49-F238E27FC236}">
                    <a16:creationId xmlns:a16="http://schemas.microsoft.com/office/drawing/2014/main" id="{0632225D-EE9B-634A-A680-45360585EB80}"/>
                  </a:ext>
                </a:extLst>
              </p:cNvPr>
              <p:cNvSpPr txBox="1"/>
              <p:nvPr/>
            </p:nvSpPr>
            <p:spPr>
              <a:xfrm>
                <a:off x="6131858" y="1622912"/>
                <a:ext cx="5401236" cy="5029197"/>
              </a:xfrm>
              <a:prstGeom prst="rect">
                <a:avLst/>
              </a:prstGeom>
              <a:noFill/>
            </p:spPr>
            <p:txBody>
              <a:bodyPr wrap="square" rtlCol="0">
                <a:spAutoFit/>
              </a:bodyPr>
              <a:lstStyle/>
              <a:p>
                <a:r>
                  <a:rPr lang="fr-FR" sz="1600" dirty="0"/>
                  <a:t>La nouveauté d’un discours </a:t>
                </a:r>
                <a14:m>
                  <m:oMath xmlns:m="http://schemas.openxmlformats.org/officeDocument/2006/math">
                    <m:d>
                      <m:dPr>
                        <m:ctrlPr>
                          <a:rPr lang="fr-FR" sz="1600" i="1">
                            <a:latin typeface="Cambria Math" panose="02040503050406030204" pitchFamily="18" charset="0"/>
                          </a:rPr>
                        </m:ctrlPr>
                      </m:dPr>
                      <m:e>
                        <m:r>
                          <a:rPr lang="fr-FR" sz="1600" b="0" i="1" smtClean="0">
                            <a:latin typeface="Cambria Math" panose="02040503050406030204" pitchFamily="18" charset="0"/>
                          </a:rPr>
                          <m:t>𝑗</m:t>
                        </m:r>
                      </m:e>
                    </m:d>
                    <m:r>
                      <a:rPr lang="fr-FR" sz="1600" i="1">
                        <a:latin typeface="Cambria Math" panose="02040503050406030204" pitchFamily="18" charset="0"/>
                      </a:rPr>
                      <m:t> </m:t>
                    </m:r>
                    <m:r>
                      <a:rPr lang="fr-FR" sz="1600" b="0" i="1" smtClean="0">
                        <a:latin typeface="Cambria Math" panose="02040503050406030204" pitchFamily="18" charset="0"/>
                      </a:rPr>
                      <m:t>: </m:t>
                    </m:r>
                    <m:sSub>
                      <m:sSubPr>
                        <m:ctrlPr>
                          <a:rPr lang="fr-FR" sz="1600" b="0" i="1" smtClean="0">
                            <a:latin typeface="Cambria Math" panose="02040503050406030204" pitchFamily="18" charset="0"/>
                          </a:rPr>
                        </m:ctrlPr>
                      </m:sSubPr>
                      <m:e>
                        <m:r>
                          <a:rPr lang="fr-FR" sz="1600" b="0" i="1" smtClean="0">
                            <a:latin typeface="Cambria Math" panose="02040503050406030204" pitchFamily="18" charset="0"/>
                          </a:rPr>
                          <m:t>𝑁</m:t>
                        </m:r>
                      </m:e>
                      <m:sub>
                        <m:r>
                          <a:rPr lang="fr-FR" sz="1600" b="0" i="1" smtClean="0">
                            <a:latin typeface="Cambria Math" panose="02040503050406030204" pitchFamily="18" charset="0"/>
                          </a:rPr>
                          <m:t>𝑤</m:t>
                        </m:r>
                      </m:sub>
                    </m:sSub>
                    <m:d>
                      <m:dPr>
                        <m:ctrlPr>
                          <a:rPr lang="fr-FR" sz="1600" b="0" i="1" smtClean="0">
                            <a:latin typeface="Cambria Math" panose="02040503050406030204" pitchFamily="18" charset="0"/>
                          </a:rPr>
                        </m:ctrlPr>
                      </m:dPr>
                      <m:e>
                        <m:r>
                          <a:rPr lang="fr-FR" sz="1600" b="0" i="1" smtClean="0">
                            <a:latin typeface="Cambria Math" panose="02040503050406030204" pitchFamily="18" charset="0"/>
                          </a:rPr>
                          <m:t>𝑗</m:t>
                        </m:r>
                      </m:e>
                    </m:d>
                    <m:r>
                      <a:rPr lang="fr-FR" sz="1600" b="0" i="1" smtClean="0">
                        <a:latin typeface="Cambria Math" panose="02040503050406030204" pitchFamily="18" charset="0"/>
                      </a:rPr>
                      <m:t> </m:t>
                    </m:r>
                  </m:oMath>
                </a14:m>
                <a:r>
                  <a:rPr lang="fr-FR" sz="1600" dirty="0"/>
                  <a:t>permet de quantifier l’apport de nouveaux sujets tandis que le </a:t>
                </a:r>
                <a:r>
                  <a:rPr lang="fr-FR" sz="1600" dirty="0" err="1"/>
                  <a:t>transience</a:t>
                </a:r>
                <a:r>
                  <a:rPr lang="fr-FR" sz="1600" dirty="0"/>
                  <a:t> </a:t>
                </a:r>
                <a14:m>
                  <m:oMath xmlns:m="http://schemas.openxmlformats.org/officeDocument/2006/math">
                    <m:sSub>
                      <m:sSubPr>
                        <m:ctrlPr>
                          <a:rPr lang="fr-FR" sz="1600" i="1">
                            <a:latin typeface="Cambria Math" panose="02040503050406030204" pitchFamily="18" charset="0"/>
                          </a:rPr>
                        </m:ctrlPr>
                      </m:sSubPr>
                      <m:e>
                        <m:r>
                          <a:rPr lang="fr-FR" sz="1600" b="0" i="1" smtClean="0">
                            <a:latin typeface="Cambria Math" panose="02040503050406030204" pitchFamily="18" charset="0"/>
                          </a:rPr>
                          <m:t>𝑇</m:t>
                        </m:r>
                      </m:e>
                      <m:sub>
                        <m:r>
                          <a:rPr lang="fr-FR" sz="1600" i="1">
                            <a:latin typeface="Cambria Math" panose="02040503050406030204" pitchFamily="18" charset="0"/>
                          </a:rPr>
                          <m:t>𝑤</m:t>
                        </m:r>
                      </m:sub>
                    </m:sSub>
                    <m:d>
                      <m:dPr>
                        <m:ctrlPr>
                          <a:rPr lang="fr-FR" sz="1600" i="1">
                            <a:latin typeface="Cambria Math" panose="02040503050406030204" pitchFamily="18" charset="0"/>
                          </a:rPr>
                        </m:ctrlPr>
                      </m:dPr>
                      <m:e>
                        <m:r>
                          <a:rPr lang="fr-FR" sz="1600" i="1">
                            <a:latin typeface="Cambria Math" panose="02040503050406030204" pitchFamily="18" charset="0"/>
                          </a:rPr>
                          <m:t>𝑗</m:t>
                        </m:r>
                      </m:e>
                    </m:d>
                  </m:oMath>
                </a14:m>
                <a:r>
                  <a:rPr lang="fr-FR" sz="1600" dirty="0"/>
                  <a:t> de ce même discours mesure la persistance temporelle de ses sujets. La résonance </a:t>
                </a:r>
                <a14:m>
                  <m:oMath xmlns:m="http://schemas.openxmlformats.org/officeDocument/2006/math">
                    <m:sSub>
                      <m:sSubPr>
                        <m:ctrlPr>
                          <a:rPr lang="fr-FR" sz="1600" i="1">
                            <a:latin typeface="Cambria Math" panose="02040503050406030204" pitchFamily="18" charset="0"/>
                          </a:rPr>
                        </m:ctrlPr>
                      </m:sSubPr>
                      <m:e>
                        <m:r>
                          <a:rPr lang="fr-FR" sz="1600" b="0" i="1" smtClean="0">
                            <a:latin typeface="Cambria Math" panose="02040503050406030204" pitchFamily="18" charset="0"/>
                          </a:rPr>
                          <m:t>𝑅</m:t>
                        </m:r>
                      </m:e>
                      <m:sub>
                        <m:r>
                          <a:rPr lang="fr-FR" sz="1600" i="1">
                            <a:latin typeface="Cambria Math" panose="02040503050406030204" pitchFamily="18" charset="0"/>
                          </a:rPr>
                          <m:t>𝑤</m:t>
                        </m:r>
                      </m:sub>
                    </m:sSub>
                    <m:d>
                      <m:dPr>
                        <m:ctrlPr>
                          <a:rPr lang="fr-FR" sz="1600" i="1">
                            <a:latin typeface="Cambria Math" panose="02040503050406030204" pitchFamily="18" charset="0"/>
                          </a:rPr>
                        </m:ctrlPr>
                      </m:dPr>
                      <m:e>
                        <m:r>
                          <a:rPr lang="fr-FR" sz="1600" i="1">
                            <a:latin typeface="Cambria Math" panose="02040503050406030204" pitchFamily="18" charset="0"/>
                          </a:rPr>
                          <m:t>𝑗</m:t>
                        </m:r>
                      </m:e>
                    </m:d>
                    <m:r>
                      <a:rPr lang="fr-FR" sz="1600" i="1">
                        <a:latin typeface="Cambria Math" panose="02040503050406030204" pitchFamily="18" charset="0"/>
                      </a:rPr>
                      <m:t> </m:t>
                    </m:r>
                  </m:oMath>
                </a14:m>
                <a:r>
                  <a:rPr lang="fr-FR" sz="1600" dirty="0"/>
                  <a:t>est la différence entre la nouveauté et la persistance, par exemple, un discours « résonant » va s’aligner sur les discours futurs et s’éloigner des discours antérieurs.  </a:t>
                </a:r>
              </a:p>
              <a:p>
                <a:endParaRPr lang="fr-FR" sz="1600" dirty="0"/>
              </a:p>
              <a:p>
                <a:r>
                  <a:rPr lang="fr-FR" sz="1600" dirty="0"/>
                  <a:t>Soit avec une liste de sujets </a:t>
                </a:r>
                <a14:m>
                  <m:oMath xmlns:m="http://schemas.openxmlformats.org/officeDocument/2006/math">
                    <m:sSup>
                      <m:sSupPr>
                        <m:ctrlPr>
                          <a:rPr lang="fr-FR" sz="1600" b="0" i="1" smtClean="0">
                            <a:latin typeface="Cambria Math" panose="02040503050406030204" pitchFamily="18" charset="0"/>
                          </a:rPr>
                        </m:ctrlPr>
                      </m:sSupPr>
                      <m:e>
                        <m:r>
                          <a:rPr lang="fr-FR" sz="1600" b="0" i="1" smtClean="0">
                            <a:latin typeface="Cambria Math" panose="02040503050406030204" pitchFamily="18" charset="0"/>
                          </a:rPr>
                          <m:t>𝑆</m:t>
                        </m:r>
                      </m:e>
                      <m:sup>
                        <m:r>
                          <a:rPr lang="fr-FR" sz="1600" b="0" i="1" smtClean="0">
                            <a:latin typeface="Cambria Math" panose="02040503050406030204" pitchFamily="18" charset="0"/>
                          </a:rPr>
                          <m:t>𝑗</m:t>
                        </m:r>
                      </m:sup>
                    </m:sSup>
                    <m:r>
                      <a:rPr lang="fr-FR" sz="1600" b="0" i="1" smtClean="0">
                        <a:latin typeface="Cambria Math" panose="02040503050406030204" pitchFamily="18" charset="0"/>
                      </a:rPr>
                      <m:t>=(</m:t>
                    </m:r>
                    <m:sSubSup>
                      <m:sSubSupPr>
                        <m:ctrlPr>
                          <a:rPr lang="fr-FR" sz="1600" b="0" i="1" smtClean="0">
                            <a:latin typeface="Cambria Math" panose="02040503050406030204" pitchFamily="18" charset="0"/>
                          </a:rPr>
                        </m:ctrlPr>
                      </m:sSubSupPr>
                      <m:e>
                        <m:r>
                          <a:rPr lang="fr-FR" sz="1600" b="0" i="1" smtClean="0">
                            <a:latin typeface="Cambria Math" panose="02040503050406030204" pitchFamily="18" charset="0"/>
                          </a:rPr>
                          <m:t>𝑠</m:t>
                        </m:r>
                      </m:e>
                      <m:sub>
                        <m:r>
                          <a:rPr lang="fr-FR" sz="1600" b="0" i="1" smtClean="0">
                            <a:latin typeface="Cambria Math" panose="02040503050406030204" pitchFamily="18" charset="0"/>
                          </a:rPr>
                          <m:t>1</m:t>
                        </m:r>
                      </m:sub>
                      <m:sup>
                        <m:r>
                          <a:rPr lang="fr-FR" sz="1600" b="0" i="1" smtClean="0">
                            <a:latin typeface="Cambria Math" panose="02040503050406030204" pitchFamily="18" charset="0"/>
                          </a:rPr>
                          <m:t>𝑗</m:t>
                        </m:r>
                      </m:sup>
                    </m:sSubSup>
                    <m:r>
                      <a:rPr lang="fr-FR" sz="1600" b="0" i="1" smtClean="0">
                        <a:latin typeface="Cambria Math" panose="02040503050406030204" pitchFamily="18" charset="0"/>
                      </a:rPr>
                      <m:t>, </m:t>
                    </m:r>
                    <m:sSubSup>
                      <m:sSubSupPr>
                        <m:ctrlPr>
                          <a:rPr lang="fr-FR" sz="1600" b="0" i="1" smtClean="0">
                            <a:latin typeface="Cambria Math" panose="02040503050406030204" pitchFamily="18" charset="0"/>
                          </a:rPr>
                        </m:ctrlPr>
                      </m:sSubSupPr>
                      <m:e>
                        <m:r>
                          <a:rPr lang="fr-FR" sz="1600" b="0" i="1" smtClean="0">
                            <a:latin typeface="Cambria Math" panose="02040503050406030204" pitchFamily="18" charset="0"/>
                          </a:rPr>
                          <m:t>𝑠</m:t>
                        </m:r>
                      </m:e>
                      <m:sub>
                        <m:r>
                          <a:rPr lang="fr-FR" sz="1600" b="0" i="1" smtClean="0">
                            <a:latin typeface="Cambria Math" panose="02040503050406030204" pitchFamily="18" charset="0"/>
                          </a:rPr>
                          <m:t>2</m:t>
                        </m:r>
                      </m:sub>
                      <m:sup>
                        <m:r>
                          <a:rPr lang="fr-FR" sz="1600" b="0" i="1" smtClean="0">
                            <a:latin typeface="Cambria Math" panose="02040503050406030204" pitchFamily="18" charset="0"/>
                          </a:rPr>
                          <m:t>𝑗</m:t>
                        </m:r>
                      </m:sup>
                    </m:sSubSup>
                    <m:r>
                      <a:rPr lang="fr-FR" sz="1600" b="0" i="1" smtClean="0">
                        <a:latin typeface="Cambria Math" panose="02040503050406030204" pitchFamily="18" charset="0"/>
                      </a:rPr>
                      <m:t>, …, </m:t>
                    </m:r>
                    <m:sSubSup>
                      <m:sSubSupPr>
                        <m:ctrlPr>
                          <a:rPr lang="fr-FR" sz="1600" b="0" i="1" smtClean="0">
                            <a:latin typeface="Cambria Math" panose="02040503050406030204" pitchFamily="18" charset="0"/>
                          </a:rPr>
                        </m:ctrlPr>
                      </m:sSubSupPr>
                      <m:e>
                        <m:r>
                          <a:rPr lang="fr-FR" sz="1600" b="0" i="1" smtClean="0">
                            <a:latin typeface="Cambria Math" panose="02040503050406030204" pitchFamily="18" charset="0"/>
                          </a:rPr>
                          <m:t>𝑠</m:t>
                        </m:r>
                      </m:e>
                      <m:sub>
                        <m:r>
                          <a:rPr lang="fr-FR" sz="1600" b="0" i="1" smtClean="0">
                            <a:latin typeface="Cambria Math" panose="02040503050406030204" pitchFamily="18" charset="0"/>
                          </a:rPr>
                          <m:t>𝐾</m:t>
                        </m:r>
                      </m:sub>
                      <m:sup>
                        <m:r>
                          <a:rPr lang="fr-FR" sz="1600" b="0" i="1" smtClean="0">
                            <a:latin typeface="Cambria Math" panose="02040503050406030204" pitchFamily="18" charset="0"/>
                          </a:rPr>
                          <m:t>𝑗</m:t>
                        </m:r>
                      </m:sup>
                    </m:sSubSup>
                    <m:r>
                      <a:rPr lang="fr-FR" sz="1600" b="0" i="1" smtClean="0">
                        <a:latin typeface="Cambria Math" panose="02040503050406030204" pitchFamily="18" charset="0"/>
                      </a:rPr>
                      <m:t>)</m:t>
                    </m:r>
                  </m:oMath>
                </a14:m>
                <a:r>
                  <a:rPr lang="fr-FR" sz="1600" b="0" dirty="0"/>
                  <a:t>  avec </a:t>
                </a:r>
                <a14:m>
                  <m:oMath xmlns:m="http://schemas.openxmlformats.org/officeDocument/2006/math">
                    <m:r>
                      <a:rPr lang="fr-FR" sz="1600" b="0" i="1" smtClean="0">
                        <a:latin typeface="Cambria Math" panose="02040503050406030204" pitchFamily="18" charset="0"/>
                      </a:rPr>
                      <m:t>𝑗</m:t>
                    </m:r>
                  </m:oMath>
                </a14:m>
                <a:r>
                  <a:rPr lang="fr-FR" sz="1600" b="0" dirty="0"/>
                  <a:t> le numéro du discours (discours classés chronologiquement), et </a:t>
                </a:r>
                <a14:m>
                  <m:oMath xmlns:m="http://schemas.openxmlformats.org/officeDocument/2006/math">
                    <m:r>
                      <a:rPr lang="fr-FR" sz="1600" i="1" smtClean="0">
                        <a:latin typeface="Cambria Math" panose="02040503050406030204" pitchFamily="18" charset="0"/>
                      </a:rPr>
                      <m:t>𝐾</m:t>
                    </m:r>
                  </m:oMath>
                </a14:m>
                <a:r>
                  <a:rPr lang="fr-FR" sz="1600" dirty="0"/>
                  <a:t> sujets. </a:t>
                </a:r>
              </a:p>
              <a:p>
                <a:endParaRPr lang="fr-FR" sz="1600" dirty="0"/>
              </a:p>
              <a:p>
                <a:pPr algn="ctr"/>
                <a14:m>
                  <m:oMath xmlns:m="http://schemas.openxmlformats.org/officeDocument/2006/math">
                    <m:sSub>
                      <m:sSubPr>
                        <m:ctrlPr>
                          <a:rPr lang="fr-FR" sz="1600" i="1">
                            <a:latin typeface="Cambria Math" panose="02040503050406030204" pitchFamily="18" charset="0"/>
                          </a:rPr>
                        </m:ctrlPr>
                      </m:sSubPr>
                      <m:e>
                        <m:r>
                          <a:rPr lang="fr-FR" sz="1600" i="1">
                            <a:latin typeface="Cambria Math" panose="02040503050406030204" pitchFamily="18" charset="0"/>
                          </a:rPr>
                          <m:t>𝑁</m:t>
                        </m:r>
                      </m:e>
                      <m:sub>
                        <m:r>
                          <a:rPr lang="fr-FR" sz="1600" i="1">
                            <a:latin typeface="Cambria Math" panose="02040503050406030204" pitchFamily="18" charset="0"/>
                          </a:rPr>
                          <m:t>𝑤</m:t>
                        </m:r>
                      </m:sub>
                    </m:sSub>
                    <m:d>
                      <m:dPr>
                        <m:ctrlPr>
                          <a:rPr lang="fr-FR" sz="1600" i="1">
                            <a:latin typeface="Cambria Math" panose="02040503050406030204" pitchFamily="18" charset="0"/>
                          </a:rPr>
                        </m:ctrlPr>
                      </m:dPr>
                      <m:e>
                        <m:r>
                          <a:rPr lang="fr-FR" sz="1600" i="1">
                            <a:latin typeface="Cambria Math" panose="02040503050406030204" pitchFamily="18" charset="0"/>
                          </a:rPr>
                          <m:t>𝑗</m:t>
                        </m:r>
                      </m:e>
                    </m:d>
                    <m:r>
                      <a:rPr lang="fr-FR" sz="1600" b="0" i="1" smtClean="0">
                        <a:latin typeface="Cambria Math" panose="02040503050406030204" pitchFamily="18" charset="0"/>
                      </a:rPr>
                      <m:t>=</m:t>
                    </m:r>
                    <m:f>
                      <m:fPr>
                        <m:ctrlPr>
                          <a:rPr lang="fr-FR" sz="1600" b="0" i="1" smtClean="0">
                            <a:latin typeface="Cambria Math" panose="02040503050406030204" pitchFamily="18" charset="0"/>
                          </a:rPr>
                        </m:ctrlPr>
                      </m:fPr>
                      <m:num>
                        <m:r>
                          <a:rPr lang="fr-FR" sz="1600" b="0" i="1" smtClean="0">
                            <a:latin typeface="Cambria Math" panose="02040503050406030204" pitchFamily="18" charset="0"/>
                          </a:rPr>
                          <m:t>1</m:t>
                        </m:r>
                      </m:num>
                      <m:den>
                        <m:r>
                          <a:rPr lang="fr-FR" sz="1600" b="0" i="1" smtClean="0">
                            <a:latin typeface="Cambria Math" panose="02040503050406030204" pitchFamily="18" charset="0"/>
                          </a:rPr>
                          <m:t>𝑤</m:t>
                        </m:r>
                      </m:den>
                    </m:f>
                    <m:nary>
                      <m:naryPr>
                        <m:chr m:val="∑"/>
                        <m:supHide m:val="on"/>
                        <m:ctrlPr>
                          <a:rPr lang="fr-FR" sz="1600" b="0" i="1" smtClean="0">
                            <a:latin typeface="Cambria Math" panose="02040503050406030204" pitchFamily="18" charset="0"/>
                          </a:rPr>
                        </m:ctrlPr>
                      </m:naryPr>
                      <m:sub>
                        <m:r>
                          <a:rPr lang="fr-FR" sz="1600" b="0" i="1" smtClean="0">
                            <a:latin typeface="Cambria Math" panose="02040503050406030204" pitchFamily="18" charset="0"/>
                          </a:rPr>
                          <m:t>𝑑</m:t>
                        </m:r>
                      </m:sub>
                      <m:sup/>
                      <m:e>
                        <m:r>
                          <a:rPr lang="fr-FR" sz="1600" b="0" i="1" smtClean="0">
                            <a:latin typeface="Cambria Math" panose="02040503050406030204" pitchFamily="18" charset="0"/>
                          </a:rPr>
                          <m:t>𝐾𝐿𝐷</m:t>
                        </m:r>
                        <m:d>
                          <m:dPr>
                            <m:endChr m:val="|"/>
                            <m:ctrlPr>
                              <a:rPr lang="fr-FR" sz="1600" b="0" i="1" smtClean="0">
                                <a:latin typeface="Cambria Math" panose="02040503050406030204" pitchFamily="18" charset="0"/>
                              </a:rPr>
                            </m:ctrlPr>
                          </m:dPr>
                          <m:e>
                            <m:sSup>
                              <m:sSupPr>
                                <m:ctrlPr>
                                  <a:rPr lang="fr-FR" sz="1600" b="0" i="1" smtClean="0">
                                    <a:latin typeface="Cambria Math" panose="02040503050406030204" pitchFamily="18" charset="0"/>
                                  </a:rPr>
                                </m:ctrlPr>
                              </m:sSupPr>
                              <m:e>
                                <m:r>
                                  <a:rPr lang="fr-FR" sz="1600" b="0" i="1" smtClean="0">
                                    <a:latin typeface="Cambria Math" panose="02040503050406030204" pitchFamily="18" charset="0"/>
                                  </a:rPr>
                                  <m:t>𝑠</m:t>
                                </m:r>
                              </m:e>
                              <m:sup>
                                <m:r>
                                  <a:rPr lang="fr-FR" sz="1600" b="0" i="1" smtClean="0">
                                    <a:latin typeface="Cambria Math" panose="02040503050406030204" pitchFamily="18" charset="0"/>
                                  </a:rPr>
                                  <m:t>𝑗</m:t>
                                </m:r>
                              </m:sup>
                            </m:sSup>
                          </m:e>
                        </m:d>
                        <m:sSup>
                          <m:sSupPr>
                            <m:ctrlPr>
                              <a:rPr lang="fr-FR" sz="1600" b="0" i="1" smtClean="0">
                                <a:latin typeface="Cambria Math" panose="02040503050406030204" pitchFamily="18" charset="0"/>
                              </a:rPr>
                            </m:ctrlPr>
                          </m:sSupPr>
                          <m:e>
                            <m:r>
                              <a:rPr lang="fr-FR" sz="1600" b="0" i="1" smtClean="0">
                                <a:latin typeface="Cambria Math" panose="02040503050406030204" pitchFamily="18" charset="0"/>
                              </a:rPr>
                              <m:t>𝑠</m:t>
                            </m:r>
                          </m:e>
                          <m:sup>
                            <m:r>
                              <a:rPr lang="fr-FR" sz="1600" b="0" i="1" smtClean="0">
                                <a:latin typeface="Cambria Math" panose="02040503050406030204" pitchFamily="18" charset="0"/>
                              </a:rPr>
                              <m:t>𝑗</m:t>
                            </m:r>
                            <m:r>
                              <a:rPr lang="fr-FR" sz="1600" b="0" i="1" smtClean="0">
                                <a:latin typeface="Cambria Math" panose="02040503050406030204" pitchFamily="18" charset="0"/>
                              </a:rPr>
                              <m:t>−</m:t>
                            </m:r>
                            <m:r>
                              <a:rPr lang="fr-FR" sz="1600" b="0" i="1" smtClean="0">
                                <a:latin typeface="Cambria Math" panose="02040503050406030204" pitchFamily="18" charset="0"/>
                              </a:rPr>
                              <m:t>𝑑</m:t>
                            </m:r>
                          </m:sup>
                        </m:sSup>
                        <m:r>
                          <a:rPr lang="fr-FR" sz="1600" b="0" i="1" smtClean="0">
                            <a:latin typeface="Cambria Math" panose="02040503050406030204" pitchFamily="18" charset="0"/>
                          </a:rPr>
                          <m:t>) </m:t>
                        </m:r>
                      </m:e>
                    </m:nary>
                  </m:oMath>
                </a14:m>
                <a:r>
                  <a:rPr lang="fr-FR" sz="1600" dirty="0"/>
                  <a:t>  </a:t>
                </a:r>
              </a:p>
              <a:p>
                <a:pPr algn="ctr"/>
                <a14:m>
                  <m:oMath xmlns:m="http://schemas.openxmlformats.org/officeDocument/2006/math">
                    <m:sSub>
                      <m:sSubPr>
                        <m:ctrlPr>
                          <a:rPr lang="fr-FR" sz="1600" b="0" i="1" smtClean="0">
                            <a:latin typeface="Cambria Math" panose="02040503050406030204" pitchFamily="18" charset="0"/>
                          </a:rPr>
                        </m:ctrlPr>
                      </m:sSubPr>
                      <m:e>
                        <m:r>
                          <a:rPr lang="fr-FR" sz="1600" b="0" i="1" smtClean="0">
                            <a:latin typeface="Cambria Math" panose="02040503050406030204" pitchFamily="18" charset="0"/>
                          </a:rPr>
                          <m:t>𝑇</m:t>
                        </m:r>
                      </m:e>
                      <m:sub>
                        <m:r>
                          <a:rPr lang="fr-FR" sz="1600" b="0" i="1" smtClean="0">
                            <a:latin typeface="Cambria Math" panose="02040503050406030204" pitchFamily="18" charset="0"/>
                          </a:rPr>
                          <m:t>𝑤</m:t>
                        </m:r>
                      </m:sub>
                    </m:sSub>
                    <m:d>
                      <m:dPr>
                        <m:ctrlPr>
                          <a:rPr lang="fr-FR" sz="1600" i="1">
                            <a:latin typeface="Cambria Math" panose="02040503050406030204" pitchFamily="18" charset="0"/>
                          </a:rPr>
                        </m:ctrlPr>
                      </m:dPr>
                      <m:e>
                        <m:r>
                          <a:rPr lang="fr-FR" sz="1600" i="1">
                            <a:latin typeface="Cambria Math" panose="02040503050406030204" pitchFamily="18" charset="0"/>
                          </a:rPr>
                          <m:t>𝑗</m:t>
                        </m:r>
                      </m:e>
                    </m:d>
                    <m:r>
                      <a:rPr lang="fr-FR" sz="1600" i="1">
                        <a:latin typeface="Cambria Math" panose="02040503050406030204" pitchFamily="18" charset="0"/>
                      </a:rPr>
                      <m:t>=</m:t>
                    </m:r>
                    <m:f>
                      <m:fPr>
                        <m:ctrlPr>
                          <a:rPr lang="fr-FR" sz="1600" i="1">
                            <a:latin typeface="Cambria Math" panose="02040503050406030204" pitchFamily="18" charset="0"/>
                          </a:rPr>
                        </m:ctrlPr>
                      </m:fPr>
                      <m:num>
                        <m:r>
                          <a:rPr lang="fr-FR" sz="1600" i="1">
                            <a:latin typeface="Cambria Math" panose="02040503050406030204" pitchFamily="18" charset="0"/>
                          </a:rPr>
                          <m:t>1</m:t>
                        </m:r>
                      </m:num>
                      <m:den>
                        <m:r>
                          <a:rPr lang="fr-FR" sz="1600" i="1">
                            <a:latin typeface="Cambria Math" panose="02040503050406030204" pitchFamily="18" charset="0"/>
                          </a:rPr>
                          <m:t>𝑤</m:t>
                        </m:r>
                      </m:den>
                    </m:f>
                    <m:nary>
                      <m:naryPr>
                        <m:chr m:val="∑"/>
                        <m:supHide m:val="on"/>
                        <m:ctrlPr>
                          <a:rPr lang="fr-FR" sz="1600" i="1">
                            <a:latin typeface="Cambria Math" panose="02040503050406030204" pitchFamily="18" charset="0"/>
                          </a:rPr>
                        </m:ctrlPr>
                      </m:naryPr>
                      <m:sub>
                        <m:r>
                          <a:rPr lang="fr-FR" sz="1600" i="1">
                            <a:latin typeface="Cambria Math" panose="02040503050406030204" pitchFamily="18" charset="0"/>
                          </a:rPr>
                          <m:t>𝑑</m:t>
                        </m:r>
                      </m:sub>
                      <m:sup/>
                      <m:e>
                        <m:r>
                          <a:rPr lang="fr-FR" sz="1600" i="1">
                            <a:latin typeface="Cambria Math" panose="02040503050406030204" pitchFamily="18" charset="0"/>
                          </a:rPr>
                          <m:t>𝐾𝐿𝐷</m:t>
                        </m:r>
                        <m:d>
                          <m:dPr>
                            <m:endChr m:val="|"/>
                            <m:ctrlPr>
                              <a:rPr lang="fr-FR" sz="1600" i="1">
                                <a:latin typeface="Cambria Math" panose="02040503050406030204" pitchFamily="18" charset="0"/>
                              </a:rPr>
                            </m:ctrlPr>
                          </m:dPr>
                          <m:e>
                            <m:sSup>
                              <m:sSupPr>
                                <m:ctrlPr>
                                  <a:rPr lang="fr-FR" sz="1600" i="1">
                                    <a:latin typeface="Cambria Math" panose="02040503050406030204" pitchFamily="18" charset="0"/>
                                  </a:rPr>
                                </m:ctrlPr>
                              </m:sSupPr>
                              <m:e>
                                <m:r>
                                  <a:rPr lang="fr-FR" sz="1600" i="1">
                                    <a:latin typeface="Cambria Math" panose="02040503050406030204" pitchFamily="18" charset="0"/>
                                  </a:rPr>
                                  <m:t>𝑠</m:t>
                                </m:r>
                              </m:e>
                              <m:sup>
                                <m:r>
                                  <a:rPr lang="fr-FR" sz="1600" i="1">
                                    <a:latin typeface="Cambria Math" panose="02040503050406030204" pitchFamily="18" charset="0"/>
                                  </a:rPr>
                                  <m:t>𝑗</m:t>
                                </m:r>
                              </m:sup>
                            </m:sSup>
                          </m:e>
                        </m:d>
                        <m:sSup>
                          <m:sSupPr>
                            <m:ctrlPr>
                              <a:rPr lang="fr-FR" sz="1600" i="1">
                                <a:latin typeface="Cambria Math" panose="02040503050406030204" pitchFamily="18" charset="0"/>
                              </a:rPr>
                            </m:ctrlPr>
                          </m:sSupPr>
                          <m:e>
                            <m:r>
                              <a:rPr lang="fr-FR" sz="1600" i="1">
                                <a:latin typeface="Cambria Math" panose="02040503050406030204" pitchFamily="18" charset="0"/>
                              </a:rPr>
                              <m:t>𝑠</m:t>
                            </m:r>
                          </m:e>
                          <m:sup>
                            <m:r>
                              <a:rPr lang="fr-FR" sz="1600" i="1">
                                <a:latin typeface="Cambria Math" panose="02040503050406030204" pitchFamily="18" charset="0"/>
                              </a:rPr>
                              <m:t>𝑗</m:t>
                            </m:r>
                            <m:r>
                              <a:rPr lang="fr-FR" sz="1600" b="0" i="1" smtClean="0">
                                <a:latin typeface="Cambria Math" panose="02040503050406030204" pitchFamily="18" charset="0"/>
                              </a:rPr>
                              <m:t>+</m:t>
                            </m:r>
                            <m:r>
                              <a:rPr lang="fr-FR" sz="1600" i="1">
                                <a:latin typeface="Cambria Math" panose="02040503050406030204" pitchFamily="18" charset="0"/>
                              </a:rPr>
                              <m:t>𝑑</m:t>
                            </m:r>
                          </m:sup>
                        </m:sSup>
                        <m:r>
                          <a:rPr lang="fr-FR" sz="1600" i="1">
                            <a:latin typeface="Cambria Math" panose="02040503050406030204" pitchFamily="18" charset="0"/>
                          </a:rPr>
                          <m:t>) </m:t>
                        </m:r>
                      </m:e>
                    </m:nary>
                  </m:oMath>
                </a14:m>
                <a:r>
                  <a:rPr lang="fr-FR" sz="1600" dirty="0"/>
                  <a:t>  </a:t>
                </a:r>
              </a:p>
              <a:p>
                <a:pPr algn="ctr"/>
                <a14:m>
                  <m:oMath xmlns:m="http://schemas.openxmlformats.org/officeDocument/2006/math">
                    <m:sSub>
                      <m:sSubPr>
                        <m:ctrlPr>
                          <a:rPr lang="fr-FR" sz="1600" i="1">
                            <a:latin typeface="Cambria Math" panose="02040503050406030204" pitchFamily="18" charset="0"/>
                          </a:rPr>
                        </m:ctrlPr>
                      </m:sSubPr>
                      <m:e>
                        <m:r>
                          <a:rPr lang="fr-FR" sz="1600" b="0" i="1" smtClean="0">
                            <a:latin typeface="Cambria Math" panose="02040503050406030204" pitchFamily="18" charset="0"/>
                          </a:rPr>
                          <m:t>𝑅</m:t>
                        </m:r>
                      </m:e>
                      <m:sub>
                        <m:r>
                          <a:rPr lang="fr-FR" sz="1600" i="1">
                            <a:latin typeface="Cambria Math" panose="02040503050406030204" pitchFamily="18" charset="0"/>
                          </a:rPr>
                          <m:t>𝑤</m:t>
                        </m:r>
                      </m:sub>
                    </m:sSub>
                    <m:d>
                      <m:dPr>
                        <m:ctrlPr>
                          <a:rPr lang="fr-FR" sz="1600" i="1">
                            <a:latin typeface="Cambria Math" panose="02040503050406030204" pitchFamily="18" charset="0"/>
                          </a:rPr>
                        </m:ctrlPr>
                      </m:dPr>
                      <m:e>
                        <m:r>
                          <a:rPr lang="fr-FR" sz="1600" i="1">
                            <a:latin typeface="Cambria Math" panose="02040503050406030204" pitchFamily="18" charset="0"/>
                          </a:rPr>
                          <m:t>𝑗</m:t>
                        </m:r>
                      </m:e>
                    </m:d>
                    <m:r>
                      <a:rPr lang="fr-FR" sz="1600" i="1">
                        <a:latin typeface="Cambria Math" panose="02040503050406030204" pitchFamily="18" charset="0"/>
                      </a:rPr>
                      <m:t>=</m:t>
                    </m:r>
                    <m:sSub>
                      <m:sSubPr>
                        <m:ctrlPr>
                          <a:rPr lang="fr-FR" sz="1600" b="0" i="1" smtClean="0">
                            <a:latin typeface="Cambria Math" panose="02040503050406030204" pitchFamily="18" charset="0"/>
                          </a:rPr>
                        </m:ctrlPr>
                      </m:sSubPr>
                      <m:e>
                        <m:r>
                          <a:rPr lang="fr-FR" sz="1600" b="0" i="1" smtClean="0">
                            <a:latin typeface="Cambria Math" panose="02040503050406030204" pitchFamily="18" charset="0"/>
                          </a:rPr>
                          <m:t>𝑁</m:t>
                        </m:r>
                      </m:e>
                      <m:sub>
                        <m:r>
                          <a:rPr lang="fr-FR" sz="1600" b="0" i="1" smtClean="0">
                            <a:latin typeface="Cambria Math" panose="02040503050406030204" pitchFamily="18" charset="0"/>
                          </a:rPr>
                          <m:t>𝑤</m:t>
                        </m:r>
                      </m:sub>
                    </m:sSub>
                    <m:d>
                      <m:dPr>
                        <m:ctrlPr>
                          <a:rPr lang="fr-FR" sz="1600" b="0" i="1" smtClean="0">
                            <a:latin typeface="Cambria Math" panose="02040503050406030204" pitchFamily="18" charset="0"/>
                          </a:rPr>
                        </m:ctrlPr>
                      </m:dPr>
                      <m:e>
                        <m:r>
                          <a:rPr lang="fr-FR" sz="1600" b="0" i="1" smtClean="0">
                            <a:latin typeface="Cambria Math" panose="02040503050406030204" pitchFamily="18" charset="0"/>
                          </a:rPr>
                          <m:t>𝑗</m:t>
                        </m:r>
                      </m:e>
                    </m:d>
                    <m:r>
                      <a:rPr lang="fr-FR" sz="1600" b="0" i="1" smtClean="0">
                        <a:latin typeface="Cambria Math" panose="02040503050406030204" pitchFamily="18" charset="0"/>
                      </a:rPr>
                      <m:t>−</m:t>
                    </m:r>
                    <m:sSub>
                      <m:sSubPr>
                        <m:ctrlPr>
                          <a:rPr lang="fr-FR" sz="1600" b="0" i="1" smtClean="0">
                            <a:latin typeface="Cambria Math" panose="02040503050406030204" pitchFamily="18" charset="0"/>
                          </a:rPr>
                        </m:ctrlPr>
                      </m:sSubPr>
                      <m:e>
                        <m:r>
                          <a:rPr lang="fr-FR" sz="1600" b="0" i="1" smtClean="0">
                            <a:latin typeface="Cambria Math" panose="02040503050406030204" pitchFamily="18" charset="0"/>
                          </a:rPr>
                          <m:t>𝑇</m:t>
                        </m:r>
                      </m:e>
                      <m:sub>
                        <m:r>
                          <a:rPr lang="fr-FR" sz="1600" b="0" i="1" smtClean="0">
                            <a:latin typeface="Cambria Math" panose="02040503050406030204" pitchFamily="18" charset="0"/>
                          </a:rPr>
                          <m:t>𝑤</m:t>
                        </m:r>
                      </m:sub>
                    </m:sSub>
                    <m:r>
                      <a:rPr lang="fr-FR" sz="1600" b="0" i="1" smtClean="0">
                        <a:latin typeface="Cambria Math" panose="02040503050406030204" pitchFamily="18" charset="0"/>
                      </a:rPr>
                      <m:t>(</m:t>
                    </m:r>
                    <m:r>
                      <a:rPr lang="fr-FR" sz="1600" b="0" i="1" smtClean="0">
                        <a:latin typeface="Cambria Math" panose="02040503050406030204" pitchFamily="18" charset="0"/>
                      </a:rPr>
                      <m:t>𝑗</m:t>
                    </m:r>
                    <m:r>
                      <a:rPr lang="fr-FR" sz="1600" b="0" i="1" smtClean="0">
                        <a:latin typeface="Cambria Math" panose="02040503050406030204" pitchFamily="18" charset="0"/>
                      </a:rPr>
                      <m:t>) </m:t>
                    </m:r>
                  </m:oMath>
                </a14:m>
                <a:r>
                  <a:rPr lang="fr-FR" sz="1600" dirty="0"/>
                  <a:t>  </a:t>
                </a:r>
              </a:p>
              <a:p>
                <a:endParaRPr lang="fr-FR" sz="1600" dirty="0"/>
              </a:p>
              <a:p>
                <a:r>
                  <a:rPr lang="fr-FR" sz="1600" dirty="0"/>
                  <a:t>On peut observer les différentes implications de la distribution de ses métriques du discours par rapport à leur symétrie. </a:t>
                </a:r>
              </a:p>
              <a:p>
                <a:endParaRPr lang="fr-FR" sz="1600" dirty="0"/>
              </a:p>
            </p:txBody>
          </p:sp>
        </mc:Choice>
        <mc:Fallback xmlns="">
          <p:sp>
            <p:nvSpPr>
              <p:cNvPr id="3" name="ZoneTexte 2">
                <a:extLst>
                  <a:ext uri="{FF2B5EF4-FFF2-40B4-BE49-F238E27FC236}">
                    <a16:creationId xmlns:a16="http://schemas.microsoft.com/office/drawing/2014/main" id="{0632225D-EE9B-634A-A680-45360585EB80}"/>
                  </a:ext>
                </a:extLst>
              </p:cNvPr>
              <p:cNvSpPr txBox="1">
                <a:spLocks noRot="1" noChangeAspect="1" noMove="1" noResize="1" noEditPoints="1" noAdjustHandles="1" noChangeArrowheads="1" noChangeShapeType="1" noTextEdit="1"/>
              </p:cNvSpPr>
              <p:nvPr/>
            </p:nvSpPr>
            <p:spPr>
              <a:xfrm>
                <a:off x="6131858" y="1622912"/>
                <a:ext cx="5401236" cy="5029197"/>
              </a:xfrm>
              <a:prstGeom prst="rect">
                <a:avLst/>
              </a:prstGeom>
              <a:blipFill>
                <a:blip r:embed="rId2"/>
                <a:stretch>
                  <a:fillRect l="-468" t="-252" r="-703"/>
                </a:stretch>
              </a:blipFill>
            </p:spPr>
            <p:txBody>
              <a:bodyPr/>
              <a:lstStyle/>
              <a:p>
                <a:r>
                  <a:rPr lang="fr-FR">
                    <a:noFill/>
                  </a:rPr>
                  <a:t> </a:t>
                </a:r>
              </a:p>
            </p:txBody>
          </p:sp>
        </mc:Fallback>
      </mc:AlternateContent>
      <p:sp>
        <p:nvSpPr>
          <p:cNvPr id="13" name="ZoneTexte 12">
            <a:extLst>
              <a:ext uri="{FF2B5EF4-FFF2-40B4-BE49-F238E27FC236}">
                <a16:creationId xmlns:a16="http://schemas.microsoft.com/office/drawing/2014/main" id="{FD6899B4-AB1C-4D48-B898-DAA4DACDCCB9}"/>
              </a:ext>
            </a:extLst>
          </p:cNvPr>
          <p:cNvSpPr txBox="1"/>
          <p:nvPr/>
        </p:nvSpPr>
        <p:spPr>
          <a:xfrm>
            <a:off x="838200" y="1506022"/>
            <a:ext cx="4755775" cy="5262979"/>
          </a:xfrm>
          <a:prstGeom prst="rect">
            <a:avLst/>
          </a:prstGeom>
          <a:noFill/>
        </p:spPr>
        <p:txBody>
          <a:bodyPr wrap="square" rtlCol="0">
            <a:spAutoFit/>
          </a:bodyPr>
          <a:lstStyle/>
          <a:p>
            <a:r>
              <a:rPr lang="fr-FR" sz="1600" b="1" dirty="0"/>
              <a:t>Résumé de la démarche de </a:t>
            </a:r>
            <a:r>
              <a:rPr lang="fr-FR" sz="1600" b="1" dirty="0" err="1"/>
              <a:t>Barron</a:t>
            </a:r>
            <a:r>
              <a:rPr lang="fr-FR" sz="1600" b="1" dirty="0"/>
              <a:t> et al.</a:t>
            </a:r>
          </a:p>
          <a:p>
            <a:endParaRPr lang="fr-FR" sz="1600" dirty="0"/>
          </a:p>
          <a:p>
            <a:r>
              <a:rPr lang="fr-FR" sz="1600" dirty="0"/>
              <a:t>Motifs sémantiques/lexicaux et systèmes sociaux ont une influence mutuelle. L’analyse de la linguistique et rhétorique de discours politiques/sociaux/économiques peut mettre en lumière des dynamiques de pouvoir et d’évolution au sein d’un groupe. </a:t>
            </a:r>
          </a:p>
          <a:p>
            <a:endParaRPr lang="fr-FR" sz="1600" dirty="0"/>
          </a:p>
          <a:p>
            <a:r>
              <a:rPr lang="fr-FR" sz="1600" dirty="0"/>
              <a:t>Pour observer cela, </a:t>
            </a:r>
            <a:r>
              <a:rPr lang="fr-FR" sz="1600" dirty="0" err="1"/>
              <a:t>Barron</a:t>
            </a:r>
            <a:r>
              <a:rPr lang="fr-FR" sz="1600" dirty="0"/>
              <a:t> s’intéresse à certaines mesures de la persistance de sujets. Pour définir les sujets, il utilise une LDA (avec a priori de Dirichlet) en fixant le nombre de sujets à 100. La persistance d’un sujet peut-être mesurée par la propagation du sujet de prises de parole en prises de parole. </a:t>
            </a:r>
          </a:p>
          <a:p>
            <a:endParaRPr lang="fr-FR" sz="1600" dirty="0"/>
          </a:p>
          <a:p>
            <a:r>
              <a:rPr lang="fr-FR" sz="1600" dirty="0"/>
              <a:t>On mesure l’effet de « surprise » avec la divergence de </a:t>
            </a:r>
            <a:r>
              <a:rPr lang="fr-FR" sz="1600" dirty="0" err="1"/>
              <a:t>Kullback-Leibler</a:t>
            </a:r>
            <a:r>
              <a:rPr lang="fr-FR" sz="1600" dirty="0"/>
              <a:t>. A partir de cette métrique, on observe la nouveauté, la </a:t>
            </a:r>
            <a:r>
              <a:rPr lang="fr-FR" sz="1600" dirty="0" err="1"/>
              <a:t>transience</a:t>
            </a:r>
            <a:r>
              <a:rPr lang="fr-FR" sz="1600" dirty="0"/>
              <a:t> et la résonance des sujets dans la discussion. </a:t>
            </a:r>
          </a:p>
          <a:p>
            <a:endParaRPr lang="fr-FR" sz="1600" dirty="0"/>
          </a:p>
        </p:txBody>
      </p:sp>
    </p:spTree>
    <p:extLst>
      <p:ext uri="{BB962C8B-B14F-4D97-AF65-F5344CB8AC3E}">
        <p14:creationId xmlns:p14="http://schemas.microsoft.com/office/powerpoint/2010/main" val="4281355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AB623D-FE89-354D-98CA-A8B23C6F98F7}"/>
              </a:ext>
            </a:extLst>
          </p:cNvPr>
          <p:cNvSpPr>
            <a:spLocks noGrp="1"/>
          </p:cNvSpPr>
          <p:nvPr>
            <p:ph type="title"/>
          </p:nvPr>
        </p:nvSpPr>
        <p:spPr/>
        <p:txBody>
          <a:bodyPr/>
          <a:lstStyle/>
          <a:p>
            <a:r>
              <a:rPr lang="fr-FR" dirty="0"/>
              <a:t>Nouveauté, </a:t>
            </a:r>
            <a:r>
              <a:rPr lang="fr-FR" dirty="0" err="1"/>
              <a:t>transience</a:t>
            </a:r>
            <a:r>
              <a:rPr lang="fr-FR" dirty="0"/>
              <a:t> et résonance (2)</a:t>
            </a:r>
          </a:p>
        </p:txBody>
      </p:sp>
      <p:sp>
        <p:nvSpPr>
          <p:cNvPr id="9" name="ZoneTexte 8">
            <a:extLst>
              <a:ext uri="{FF2B5EF4-FFF2-40B4-BE49-F238E27FC236}">
                <a16:creationId xmlns:a16="http://schemas.microsoft.com/office/drawing/2014/main" id="{03578294-4C4F-C74F-A756-C8A54AB63ABC}"/>
              </a:ext>
            </a:extLst>
          </p:cNvPr>
          <p:cNvSpPr txBox="1"/>
          <p:nvPr/>
        </p:nvSpPr>
        <p:spPr>
          <a:xfrm>
            <a:off x="838200" y="1506022"/>
            <a:ext cx="4755775" cy="5262979"/>
          </a:xfrm>
          <a:prstGeom prst="rect">
            <a:avLst/>
          </a:prstGeom>
          <a:noFill/>
        </p:spPr>
        <p:txBody>
          <a:bodyPr wrap="square" rtlCol="0">
            <a:spAutoFit/>
          </a:bodyPr>
          <a:lstStyle/>
          <a:p>
            <a:r>
              <a:rPr lang="fr-FR" sz="1600" b="1" dirty="0"/>
              <a:t>Démarche</a:t>
            </a:r>
          </a:p>
          <a:p>
            <a:endParaRPr lang="fr-FR" sz="1600" dirty="0"/>
          </a:p>
          <a:p>
            <a:r>
              <a:rPr lang="fr-FR" sz="1600" dirty="0"/>
              <a:t>Nous avons récupéré les codes de l’article à l’adresse : </a:t>
            </a:r>
            <a:r>
              <a:rPr lang="fr-FR" sz="1600" dirty="0">
                <a:hlinkClick r:id="rId2"/>
              </a:rPr>
              <a:t>https://github.com/CogentMentat/NTRexample_FRevNCA/</a:t>
            </a:r>
            <a:endParaRPr lang="fr-FR" sz="1600" dirty="0"/>
          </a:p>
          <a:p>
            <a:endParaRPr lang="fr-FR" sz="1600" dirty="0"/>
          </a:p>
          <a:p>
            <a:r>
              <a:rPr lang="fr-FR" sz="1600" dirty="0"/>
              <a:t>Pour implémenter le modèle, il nous faut adapter notre corpus et créer la liste de sujets à partir de nos discours. </a:t>
            </a:r>
          </a:p>
          <a:p>
            <a:endParaRPr lang="fr-FR" sz="1600" dirty="0"/>
          </a:p>
          <a:p>
            <a:r>
              <a:rPr lang="fr-FR" sz="1600" dirty="0"/>
              <a:t>On utilise l’ensemble des </a:t>
            </a:r>
            <a:r>
              <a:rPr lang="fr-FR" sz="1600" i="1" dirty="0" err="1"/>
              <a:t>word</a:t>
            </a:r>
            <a:r>
              <a:rPr lang="fr-FR" sz="1600" i="1" dirty="0"/>
              <a:t> set</a:t>
            </a:r>
            <a:r>
              <a:rPr lang="fr-FR" sz="1600" dirty="0"/>
              <a:t> créés par réunions pour constituer le corpus. Celui-ci est nettoyé des stop </a:t>
            </a:r>
            <a:r>
              <a:rPr lang="fr-FR" sz="1600" dirty="0" err="1"/>
              <a:t>words</a:t>
            </a:r>
            <a:r>
              <a:rPr lang="fr-FR" sz="1600" dirty="0"/>
              <a:t>, on retire également la ponctuation et les mots de moins de 3 mots. On retire les 100 mots les plus fréquents comme stop </a:t>
            </a:r>
            <a:r>
              <a:rPr lang="fr-FR" sz="1600" dirty="0" err="1"/>
              <a:t>words</a:t>
            </a:r>
            <a:r>
              <a:rPr lang="fr-FR" sz="1600" dirty="0"/>
              <a:t> également et on conserve comme vocabulaire les 10 000 mots les plus fréquents restant. </a:t>
            </a:r>
          </a:p>
          <a:p>
            <a:endParaRPr lang="fr-FR" sz="1600" dirty="0"/>
          </a:p>
          <a:p>
            <a:r>
              <a:rPr lang="fr-FR" sz="1600" dirty="0"/>
              <a:t>Nous avons ici utilisé les discours de 2012 à 2015. </a:t>
            </a:r>
          </a:p>
          <a:p>
            <a:endParaRPr lang="fr-FR" sz="1600" dirty="0"/>
          </a:p>
          <a:p>
            <a:endParaRPr lang="fr-FR" sz="1600" dirty="0"/>
          </a:p>
        </p:txBody>
      </p:sp>
      <p:sp>
        <p:nvSpPr>
          <p:cNvPr id="3" name="Rectangle 2">
            <a:extLst>
              <a:ext uri="{FF2B5EF4-FFF2-40B4-BE49-F238E27FC236}">
                <a16:creationId xmlns:a16="http://schemas.microsoft.com/office/drawing/2014/main" id="{00FABA15-7EC3-AB4E-8685-44BB6706EA34}"/>
              </a:ext>
            </a:extLst>
          </p:cNvPr>
          <p:cNvSpPr/>
          <p:nvPr/>
        </p:nvSpPr>
        <p:spPr>
          <a:xfrm>
            <a:off x="6096000" y="1690688"/>
            <a:ext cx="6096000" cy="369332"/>
          </a:xfrm>
          <a:prstGeom prst="rect">
            <a:avLst/>
          </a:prstGeom>
        </p:spPr>
        <p:txBody>
          <a:bodyPr>
            <a:spAutoFit/>
          </a:bodyPr>
          <a:lstStyle/>
          <a:p>
            <a:endParaRPr lang="fr-FR" dirty="0"/>
          </a:p>
        </p:txBody>
      </p:sp>
      <p:graphicFrame>
        <p:nvGraphicFramePr>
          <p:cNvPr id="5" name="Tableau 5">
            <a:extLst>
              <a:ext uri="{FF2B5EF4-FFF2-40B4-BE49-F238E27FC236}">
                <a16:creationId xmlns:a16="http://schemas.microsoft.com/office/drawing/2014/main" id="{4E5FEE17-E77A-9549-A734-D999868C176A}"/>
              </a:ext>
            </a:extLst>
          </p:cNvPr>
          <p:cNvGraphicFramePr>
            <a:graphicFrameLocks noGrp="1"/>
          </p:cNvGraphicFramePr>
          <p:nvPr>
            <p:extLst>
              <p:ext uri="{D42A27DB-BD31-4B8C-83A1-F6EECF244321}">
                <p14:modId xmlns:p14="http://schemas.microsoft.com/office/powerpoint/2010/main" val="123900982"/>
              </p:ext>
            </p:extLst>
          </p:nvPr>
        </p:nvGraphicFramePr>
        <p:xfrm>
          <a:off x="6238875" y="1690688"/>
          <a:ext cx="4917141" cy="2565400"/>
        </p:xfrm>
        <a:graphic>
          <a:graphicData uri="http://schemas.openxmlformats.org/drawingml/2006/table">
            <a:tbl>
              <a:tblPr firstRow="1" bandRow="1">
                <a:tableStyleId>{5940675A-B579-460E-94D1-54222C63F5DA}</a:tableStyleId>
              </a:tblPr>
              <a:tblGrid>
                <a:gridCol w="1639047">
                  <a:extLst>
                    <a:ext uri="{9D8B030D-6E8A-4147-A177-3AD203B41FA5}">
                      <a16:colId xmlns:a16="http://schemas.microsoft.com/office/drawing/2014/main" val="3966490186"/>
                    </a:ext>
                  </a:extLst>
                </a:gridCol>
                <a:gridCol w="1639047">
                  <a:extLst>
                    <a:ext uri="{9D8B030D-6E8A-4147-A177-3AD203B41FA5}">
                      <a16:colId xmlns:a16="http://schemas.microsoft.com/office/drawing/2014/main" val="393439334"/>
                    </a:ext>
                  </a:extLst>
                </a:gridCol>
                <a:gridCol w="1639047">
                  <a:extLst>
                    <a:ext uri="{9D8B030D-6E8A-4147-A177-3AD203B41FA5}">
                      <a16:colId xmlns:a16="http://schemas.microsoft.com/office/drawing/2014/main" val="2889373906"/>
                    </a:ext>
                  </a:extLst>
                </a:gridCol>
              </a:tblGrid>
              <a:tr h="370840">
                <a:tc>
                  <a:txBody>
                    <a:bodyPr/>
                    <a:lstStyle/>
                    <a:p>
                      <a:endParaRPr lang="fr-FR" dirty="0"/>
                    </a:p>
                  </a:txBody>
                  <a:tcPr/>
                </a:tc>
                <a:tc>
                  <a:txBody>
                    <a:bodyPr/>
                    <a:lstStyle/>
                    <a:p>
                      <a:r>
                        <a:rPr lang="fr-FR" dirty="0"/>
                        <a:t>PNAS </a:t>
                      </a:r>
                    </a:p>
                  </a:txBody>
                  <a:tcPr/>
                </a:tc>
                <a:tc>
                  <a:txBody>
                    <a:bodyPr/>
                    <a:lstStyle/>
                    <a:p>
                      <a:r>
                        <a:rPr lang="fr-FR" dirty="0" err="1"/>
                        <a:t>Transcripts</a:t>
                      </a:r>
                      <a:r>
                        <a:rPr lang="fr-FR" dirty="0"/>
                        <a:t> du FOMC 2012 - 2015</a:t>
                      </a:r>
                    </a:p>
                  </a:txBody>
                  <a:tcPr/>
                </a:tc>
                <a:extLst>
                  <a:ext uri="{0D108BD9-81ED-4DB2-BD59-A6C34878D82A}">
                    <a16:rowId xmlns:a16="http://schemas.microsoft.com/office/drawing/2014/main" val="2318278425"/>
                  </a:ext>
                </a:extLst>
              </a:tr>
              <a:tr h="370840">
                <a:tc>
                  <a:txBody>
                    <a:bodyPr/>
                    <a:lstStyle/>
                    <a:p>
                      <a:r>
                        <a:rPr lang="fr-FR" dirty="0"/>
                        <a:t>Discours brut</a:t>
                      </a:r>
                    </a:p>
                  </a:txBody>
                  <a:tcPr/>
                </a:tc>
                <a:tc>
                  <a:txBody>
                    <a:bodyPr/>
                    <a:lstStyle/>
                    <a:p>
                      <a:r>
                        <a:rPr lang="fr-FR" dirty="0"/>
                        <a:t>44,953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13,906</a:t>
                      </a:r>
                    </a:p>
                  </a:txBody>
                  <a:tcPr/>
                </a:tc>
                <a:extLst>
                  <a:ext uri="{0D108BD9-81ED-4DB2-BD59-A6C34878D82A}">
                    <a16:rowId xmlns:a16="http://schemas.microsoft.com/office/drawing/2014/main" val="2581264471"/>
                  </a:ext>
                </a:extLst>
              </a:tr>
              <a:tr h="370840">
                <a:tc>
                  <a:txBody>
                    <a:bodyPr/>
                    <a:lstStyle/>
                    <a:p>
                      <a:r>
                        <a:rPr lang="fr-FR" dirty="0"/>
                        <a:t>Corpus brut (mots) </a:t>
                      </a:r>
                    </a:p>
                  </a:txBody>
                  <a:tcPr/>
                </a:tc>
                <a:tc>
                  <a:txBody>
                    <a:bodyPr/>
                    <a:lstStyle/>
                    <a:p>
                      <a:r>
                        <a:rPr lang="fr-FR" dirty="0"/>
                        <a:t>9,930,592</a:t>
                      </a:r>
                    </a:p>
                  </a:txBody>
                  <a:tcPr/>
                </a:tc>
                <a:tc>
                  <a:txBody>
                    <a:bodyPr/>
                    <a:lstStyle/>
                    <a:p>
                      <a:r>
                        <a:rPr lang="fr-FR" dirty="0"/>
                        <a:t>8,113,938</a:t>
                      </a:r>
                    </a:p>
                  </a:txBody>
                  <a:tcPr/>
                </a:tc>
                <a:extLst>
                  <a:ext uri="{0D108BD9-81ED-4DB2-BD59-A6C34878D82A}">
                    <a16:rowId xmlns:a16="http://schemas.microsoft.com/office/drawing/2014/main" val="3327555076"/>
                  </a:ext>
                </a:extLst>
              </a:tr>
              <a:tr h="370840">
                <a:tc>
                  <a:txBody>
                    <a:bodyPr/>
                    <a:lstStyle/>
                    <a:p>
                      <a:r>
                        <a:rPr lang="fr-FR" dirty="0"/>
                        <a:t>Corpus nettoyé (mots)</a:t>
                      </a:r>
                    </a:p>
                  </a:txBody>
                  <a:tcPr/>
                </a:tc>
                <a:tc>
                  <a:txBody>
                    <a:bodyPr/>
                    <a:lstStyle/>
                    <a:p>
                      <a:r>
                        <a:rPr lang="fr-FR" dirty="0"/>
                        <a:t>4,765,773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1,006,575</a:t>
                      </a:r>
                    </a:p>
                    <a:p>
                      <a:endParaRPr lang="fr-FR" dirty="0"/>
                    </a:p>
                  </a:txBody>
                  <a:tcPr/>
                </a:tc>
                <a:extLst>
                  <a:ext uri="{0D108BD9-81ED-4DB2-BD59-A6C34878D82A}">
                    <a16:rowId xmlns:a16="http://schemas.microsoft.com/office/drawing/2014/main" val="825138365"/>
                  </a:ext>
                </a:extLst>
              </a:tr>
            </a:tbl>
          </a:graphicData>
        </a:graphic>
      </p:graphicFrame>
      <p:sp>
        <p:nvSpPr>
          <p:cNvPr id="6" name="ZoneTexte 5">
            <a:extLst>
              <a:ext uri="{FF2B5EF4-FFF2-40B4-BE49-F238E27FC236}">
                <a16:creationId xmlns:a16="http://schemas.microsoft.com/office/drawing/2014/main" id="{FF0DD2A2-D431-8045-942C-5DE39331A65F}"/>
              </a:ext>
            </a:extLst>
          </p:cNvPr>
          <p:cNvSpPr txBox="1"/>
          <p:nvPr/>
        </p:nvSpPr>
        <p:spPr>
          <a:xfrm>
            <a:off x="6238875" y="4644509"/>
            <a:ext cx="4755775" cy="1569660"/>
          </a:xfrm>
          <a:prstGeom prst="rect">
            <a:avLst/>
          </a:prstGeom>
          <a:noFill/>
        </p:spPr>
        <p:txBody>
          <a:bodyPr wrap="square" rtlCol="0">
            <a:spAutoFit/>
          </a:bodyPr>
          <a:lstStyle/>
          <a:p>
            <a:r>
              <a:rPr lang="fr-FR" sz="1600" b="1" dirty="0"/>
              <a:t>Problèmes :</a:t>
            </a:r>
            <a:endParaRPr lang="fr-FR" sz="1600" dirty="0"/>
          </a:p>
          <a:p>
            <a:r>
              <a:rPr lang="fr-FR" sz="1600" dirty="0"/>
              <a:t>Nous rencontrons des problèmes de computation pour les métriques de nouveauté, </a:t>
            </a:r>
            <a:r>
              <a:rPr lang="fr-FR" sz="1600" dirty="0" err="1"/>
              <a:t>transience</a:t>
            </a:r>
            <a:r>
              <a:rPr lang="fr-FR" sz="1600" dirty="0"/>
              <a:t> et résonance pour un corpus si important. </a:t>
            </a:r>
          </a:p>
          <a:p>
            <a:endParaRPr lang="fr-FR" sz="1600" dirty="0"/>
          </a:p>
          <a:p>
            <a:r>
              <a:rPr lang="fr-FR" sz="1600" dirty="0"/>
              <a:t>Nous allons reconsidérer le corpus à étudier. </a:t>
            </a:r>
          </a:p>
        </p:txBody>
      </p:sp>
    </p:spTree>
    <p:extLst>
      <p:ext uri="{BB962C8B-B14F-4D97-AF65-F5344CB8AC3E}">
        <p14:creationId xmlns:p14="http://schemas.microsoft.com/office/powerpoint/2010/main" val="1233719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688F3C1-090F-064F-8427-D885E371007A}"/>
              </a:ext>
            </a:extLst>
          </p:cNvPr>
          <p:cNvSpPr>
            <a:spLocks noGrp="1"/>
          </p:cNvSpPr>
          <p:nvPr>
            <p:ph type="title"/>
          </p:nvPr>
        </p:nvSpPr>
        <p:spPr/>
        <p:txBody>
          <a:bodyPr/>
          <a:lstStyle/>
          <a:p>
            <a:r>
              <a:rPr lang="fr-FR" dirty="0"/>
              <a:t>Nouveauté, </a:t>
            </a:r>
            <a:r>
              <a:rPr lang="fr-FR" dirty="0" err="1"/>
              <a:t>transience</a:t>
            </a:r>
            <a:r>
              <a:rPr lang="fr-FR" dirty="0"/>
              <a:t> et résonance (3)</a:t>
            </a:r>
          </a:p>
        </p:txBody>
      </p:sp>
      <p:sp>
        <p:nvSpPr>
          <p:cNvPr id="4" name="ZoneTexte 3">
            <a:extLst>
              <a:ext uri="{FF2B5EF4-FFF2-40B4-BE49-F238E27FC236}">
                <a16:creationId xmlns:a16="http://schemas.microsoft.com/office/drawing/2014/main" id="{BF4B5578-9387-AF43-A9ED-9FE32A9BCB28}"/>
              </a:ext>
            </a:extLst>
          </p:cNvPr>
          <p:cNvSpPr txBox="1"/>
          <p:nvPr/>
        </p:nvSpPr>
        <p:spPr>
          <a:xfrm>
            <a:off x="838200" y="1506022"/>
            <a:ext cx="4755775" cy="3046988"/>
          </a:xfrm>
          <a:prstGeom prst="rect">
            <a:avLst/>
          </a:prstGeom>
          <a:noFill/>
        </p:spPr>
        <p:txBody>
          <a:bodyPr wrap="square" rtlCol="0">
            <a:spAutoFit/>
          </a:bodyPr>
          <a:lstStyle/>
          <a:p>
            <a:r>
              <a:rPr lang="fr-FR" sz="1600" b="1" dirty="0"/>
              <a:t>Idée</a:t>
            </a:r>
            <a:endParaRPr lang="fr-FR" sz="1600" dirty="0"/>
          </a:p>
          <a:p>
            <a:r>
              <a:rPr lang="fr-FR" sz="1600" dirty="0"/>
              <a:t>Nous voulons observer l’influence d’un changement de chair sur les dynamiques sémantiques et décisionnelles et donc aussi la dynamique décisionnelle par chair. Il est alors intéressant de choisir pour corpus certaines réunions :</a:t>
            </a:r>
          </a:p>
          <a:p>
            <a:pPr marL="285750" indent="-285750">
              <a:buFontTx/>
              <a:buChar char="-"/>
            </a:pPr>
            <a:r>
              <a:rPr lang="fr-FR" sz="1600" dirty="0"/>
              <a:t>Celles d’une même chair </a:t>
            </a:r>
          </a:p>
          <a:p>
            <a:pPr marL="285750" indent="-285750">
              <a:buFontTx/>
              <a:buChar char="-"/>
            </a:pPr>
            <a:r>
              <a:rPr lang="fr-FR" sz="1600" dirty="0"/>
              <a:t>Celles de deux chair successives</a:t>
            </a:r>
          </a:p>
          <a:p>
            <a:pPr marL="285750" indent="-285750">
              <a:buFontTx/>
              <a:buChar char="-"/>
            </a:pPr>
            <a:endParaRPr lang="fr-FR" sz="1600" dirty="0"/>
          </a:p>
          <a:p>
            <a:r>
              <a:rPr lang="fr-FR" sz="1600" dirty="0"/>
              <a:t>En découpant ainsi le travail nous allons réduire la complexité computationnelle. </a:t>
            </a:r>
          </a:p>
          <a:p>
            <a:endParaRPr lang="fr-FR" sz="1600" dirty="0"/>
          </a:p>
        </p:txBody>
      </p:sp>
      <p:sp>
        <p:nvSpPr>
          <p:cNvPr id="5" name="ZoneTexte 4">
            <a:extLst>
              <a:ext uri="{FF2B5EF4-FFF2-40B4-BE49-F238E27FC236}">
                <a16:creationId xmlns:a16="http://schemas.microsoft.com/office/drawing/2014/main" id="{F0C7E7D3-53A9-444A-90C6-6CA35E6CDD0B}"/>
              </a:ext>
            </a:extLst>
          </p:cNvPr>
          <p:cNvSpPr txBox="1"/>
          <p:nvPr/>
        </p:nvSpPr>
        <p:spPr>
          <a:xfrm>
            <a:off x="838200" y="4406384"/>
            <a:ext cx="4755775" cy="2062103"/>
          </a:xfrm>
          <a:prstGeom prst="rect">
            <a:avLst/>
          </a:prstGeom>
          <a:noFill/>
        </p:spPr>
        <p:txBody>
          <a:bodyPr wrap="square" rtlCol="0">
            <a:spAutoFit/>
          </a:bodyPr>
          <a:lstStyle/>
          <a:p>
            <a:r>
              <a:rPr lang="fr-FR" sz="1600" b="1" dirty="0"/>
              <a:t>Historique des chairs</a:t>
            </a:r>
          </a:p>
          <a:p>
            <a:r>
              <a:rPr lang="fr-FR" sz="1600" dirty="0"/>
              <a:t>Les chairs se succèdent selon la temporalité suivante : </a:t>
            </a:r>
          </a:p>
          <a:p>
            <a:r>
              <a:rPr lang="fr-FR" sz="1600" dirty="0"/>
              <a:t>- 08/1976 : Chair Burns</a:t>
            </a:r>
          </a:p>
          <a:p>
            <a:r>
              <a:rPr lang="fr-FR" sz="1600" dirty="0"/>
              <a:t>- 01/1978 : Chair Miller</a:t>
            </a:r>
          </a:p>
          <a:p>
            <a:r>
              <a:rPr lang="fr-FR" sz="1600" dirty="0"/>
              <a:t>- 08/1979 : Chair </a:t>
            </a:r>
            <a:r>
              <a:rPr lang="fr-FR" sz="1600" dirty="0" err="1"/>
              <a:t>Volcker</a:t>
            </a:r>
            <a:endParaRPr lang="fr-FR" sz="1600" dirty="0"/>
          </a:p>
          <a:p>
            <a:r>
              <a:rPr lang="fr-FR" sz="1600" dirty="0"/>
              <a:t>- 08/1987 : Chair Greenspan</a:t>
            </a:r>
          </a:p>
          <a:p>
            <a:r>
              <a:rPr lang="fr-FR" sz="1600" dirty="0"/>
              <a:t>- 08/2006 : Chair </a:t>
            </a:r>
            <a:r>
              <a:rPr lang="fr-FR" sz="1600" dirty="0" err="1"/>
              <a:t>Bernanke</a:t>
            </a:r>
            <a:endParaRPr lang="fr-FR" sz="1600" dirty="0"/>
          </a:p>
          <a:p>
            <a:r>
              <a:rPr lang="fr-FR" sz="1600" dirty="0"/>
              <a:t>- 01/2014 : Chair </a:t>
            </a:r>
            <a:r>
              <a:rPr lang="fr-FR" sz="1600" dirty="0" err="1"/>
              <a:t>Yellen</a:t>
            </a:r>
            <a:endParaRPr lang="fr-FR" sz="1600" dirty="0"/>
          </a:p>
        </p:txBody>
      </p:sp>
      <p:sp>
        <p:nvSpPr>
          <p:cNvPr id="6" name="ZoneTexte 5">
            <a:extLst>
              <a:ext uri="{FF2B5EF4-FFF2-40B4-BE49-F238E27FC236}">
                <a16:creationId xmlns:a16="http://schemas.microsoft.com/office/drawing/2014/main" id="{31B47EF6-A216-6C49-BFD1-3156C9E02A39}"/>
              </a:ext>
            </a:extLst>
          </p:cNvPr>
          <p:cNvSpPr txBox="1"/>
          <p:nvPr/>
        </p:nvSpPr>
        <p:spPr>
          <a:xfrm>
            <a:off x="6829425" y="2414588"/>
            <a:ext cx="3714750" cy="2585323"/>
          </a:xfrm>
          <a:prstGeom prst="rect">
            <a:avLst/>
          </a:prstGeom>
          <a:noFill/>
        </p:spPr>
        <p:txBody>
          <a:bodyPr wrap="square" rtlCol="0">
            <a:spAutoFit/>
          </a:bodyPr>
          <a:lstStyle/>
          <a:p>
            <a:r>
              <a:rPr lang="fr-FR" dirty="0"/>
              <a:t>Échec dans la computation des scores à élucider… (?)</a:t>
            </a:r>
          </a:p>
          <a:p>
            <a:endParaRPr lang="fr-FR" dirty="0"/>
          </a:p>
          <a:p>
            <a:r>
              <a:rPr lang="fr-FR" dirty="0">
                <a:solidFill>
                  <a:srgbClr val="FF0000"/>
                </a:solidFill>
              </a:rPr>
              <a:t>Dans la slide suivante, on a réussi à observer les scores de nouveauté, </a:t>
            </a:r>
            <a:r>
              <a:rPr lang="fr-FR" dirty="0" err="1">
                <a:solidFill>
                  <a:srgbClr val="FF0000"/>
                </a:solidFill>
              </a:rPr>
              <a:t>transience</a:t>
            </a:r>
            <a:r>
              <a:rPr lang="fr-FR" dirty="0">
                <a:solidFill>
                  <a:srgbClr val="FF0000"/>
                </a:solidFill>
              </a:rPr>
              <a:t> et résonance sur un document, je suspecte un problème de mémoire/dans la récupération du contenu agrégé une erreur (?)</a:t>
            </a:r>
          </a:p>
        </p:txBody>
      </p:sp>
    </p:spTree>
    <p:extLst>
      <p:ext uri="{BB962C8B-B14F-4D97-AF65-F5344CB8AC3E}">
        <p14:creationId xmlns:p14="http://schemas.microsoft.com/office/powerpoint/2010/main" val="2296178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CF99C4A-DF29-574E-8FEB-C97EF527C537}"/>
              </a:ext>
            </a:extLst>
          </p:cNvPr>
          <p:cNvSpPr>
            <a:spLocks noGrp="1"/>
          </p:cNvSpPr>
          <p:nvPr>
            <p:ph type="title"/>
          </p:nvPr>
        </p:nvSpPr>
        <p:spPr/>
        <p:txBody>
          <a:bodyPr/>
          <a:lstStyle/>
          <a:p>
            <a:r>
              <a:rPr lang="fr-FR" dirty="0"/>
              <a:t>Nouveauté, </a:t>
            </a:r>
            <a:r>
              <a:rPr lang="fr-FR" dirty="0" err="1"/>
              <a:t>transience</a:t>
            </a:r>
            <a:r>
              <a:rPr lang="fr-FR" dirty="0"/>
              <a:t> et résonance (4)</a:t>
            </a:r>
          </a:p>
        </p:txBody>
      </p:sp>
      <p:sp>
        <p:nvSpPr>
          <p:cNvPr id="3" name="ZoneTexte 2">
            <a:extLst>
              <a:ext uri="{FF2B5EF4-FFF2-40B4-BE49-F238E27FC236}">
                <a16:creationId xmlns:a16="http://schemas.microsoft.com/office/drawing/2014/main" id="{14B1BE6D-6A82-BB43-A81B-8664E33BFB44}"/>
              </a:ext>
            </a:extLst>
          </p:cNvPr>
          <p:cNvSpPr txBox="1"/>
          <p:nvPr/>
        </p:nvSpPr>
        <p:spPr>
          <a:xfrm>
            <a:off x="838200" y="1506022"/>
            <a:ext cx="4755775" cy="1815882"/>
          </a:xfrm>
          <a:prstGeom prst="rect">
            <a:avLst/>
          </a:prstGeom>
          <a:noFill/>
        </p:spPr>
        <p:txBody>
          <a:bodyPr wrap="square" rtlCol="0">
            <a:spAutoFit/>
          </a:bodyPr>
          <a:lstStyle/>
          <a:p>
            <a:r>
              <a:rPr lang="fr-FR" sz="1600" b="1" dirty="0"/>
              <a:t>Résultats intermédiaires</a:t>
            </a:r>
            <a:endParaRPr lang="fr-FR" sz="1600" dirty="0"/>
          </a:p>
          <a:p>
            <a:endParaRPr lang="fr-FR" sz="1600" dirty="0"/>
          </a:p>
          <a:p>
            <a:r>
              <a:rPr lang="fr-FR" sz="1600" dirty="0"/>
              <a:t>Obtention de résultats intermédiaires de nouveauté/</a:t>
            </a:r>
            <a:r>
              <a:rPr lang="fr-FR" sz="1600" dirty="0" err="1"/>
              <a:t>transience</a:t>
            </a:r>
            <a:r>
              <a:rPr lang="fr-FR" sz="1600" dirty="0"/>
              <a:t>/résonance pour 1 meeting : ci-contre, réduction de dimension pour un meeting : 80 topics.   </a:t>
            </a:r>
          </a:p>
          <a:p>
            <a:endParaRPr lang="fr-FR" sz="1600" dirty="0"/>
          </a:p>
        </p:txBody>
      </p:sp>
      <p:pic>
        <p:nvPicPr>
          <p:cNvPr id="4" name="Image 3">
            <a:extLst>
              <a:ext uri="{FF2B5EF4-FFF2-40B4-BE49-F238E27FC236}">
                <a16:creationId xmlns:a16="http://schemas.microsoft.com/office/drawing/2014/main" id="{1F672000-2995-6643-AF39-8BE8DABCA8F9}"/>
              </a:ext>
            </a:extLst>
          </p:cNvPr>
          <p:cNvPicPr>
            <a:picLocks noChangeAspect="1"/>
          </p:cNvPicPr>
          <p:nvPr/>
        </p:nvPicPr>
        <p:blipFill>
          <a:blip r:embed="rId2"/>
          <a:stretch>
            <a:fillRect/>
          </a:stretch>
        </p:blipFill>
        <p:spPr>
          <a:xfrm>
            <a:off x="500900" y="3184349"/>
            <a:ext cx="4388225" cy="3432132"/>
          </a:xfrm>
          <a:prstGeom prst="rect">
            <a:avLst/>
          </a:prstGeom>
        </p:spPr>
      </p:pic>
      <p:cxnSp>
        <p:nvCxnSpPr>
          <p:cNvPr id="7" name="Connecteur droit avec flèche 6">
            <a:extLst>
              <a:ext uri="{FF2B5EF4-FFF2-40B4-BE49-F238E27FC236}">
                <a16:creationId xmlns:a16="http://schemas.microsoft.com/office/drawing/2014/main" id="{6BF4A75E-CCED-F04E-8F2D-60896E01B9B3}"/>
              </a:ext>
            </a:extLst>
          </p:cNvPr>
          <p:cNvCxnSpPr>
            <a:cxnSpLocks/>
            <a:endCxn id="10" idx="1"/>
          </p:cNvCxnSpPr>
          <p:nvPr/>
        </p:nvCxnSpPr>
        <p:spPr>
          <a:xfrm>
            <a:off x="3686175" y="4969193"/>
            <a:ext cx="1317250" cy="12311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ZoneTexte 7">
            <a:extLst>
              <a:ext uri="{FF2B5EF4-FFF2-40B4-BE49-F238E27FC236}">
                <a16:creationId xmlns:a16="http://schemas.microsoft.com/office/drawing/2014/main" id="{F8514F01-0419-C04E-8F77-A1D59FBB1D34}"/>
              </a:ext>
            </a:extLst>
          </p:cNvPr>
          <p:cNvSpPr txBox="1"/>
          <p:nvPr/>
        </p:nvSpPr>
        <p:spPr>
          <a:xfrm>
            <a:off x="3531813" y="2861183"/>
            <a:ext cx="1471612"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fr-FR" sz="1600" dirty="0"/>
              <a:t> 1783 mots </a:t>
            </a:r>
            <a:r>
              <a:rPr lang="fr-FR" sz="1600" dirty="0" err="1"/>
              <a:t>diff</a:t>
            </a:r>
            <a:r>
              <a:rPr lang="fr-FR" sz="1600" dirty="0"/>
              <a:t> </a:t>
            </a:r>
            <a:r>
              <a:rPr lang="fr-FR" sz="1600" dirty="0">
                <a:sym typeface="Wingdings" pitchFamily="2" charset="2"/>
              </a:rPr>
              <a:t> 100 topics </a:t>
            </a:r>
            <a:endParaRPr lang="fr-FR" sz="1600" dirty="0"/>
          </a:p>
        </p:txBody>
      </p:sp>
      <p:sp>
        <p:nvSpPr>
          <p:cNvPr id="10" name="ZoneTexte 9">
            <a:extLst>
              <a:ext uri="{FF2B5EF4-FFF2-40B4-BE49-F238E27FC236}">
                <a16:creationId xmlns:a16="http://schemas.microsoft.com/office/drawing/2014/main" id="{65C4BA73-3CC3-3641-B855-DBAEDABB9D8B}"/>
              </a:ext>
            </a:extLst>
          </p:cNvPr>
          <p:cNvSpPr txBox="1"/>
          <p:nvPr/>
        </p:nvSpPr>
        <p:spPr>
          <a:xfrm>
            <a:off x="5003425" y="4307473"/>
            <a:ext cx="1471612" cy="156966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fr-FR" sz="1600" dirty="0"/>
              <a:t>Scores de nouveauté, </a:t>
            </a:r>
            <a:r>
              <a:rPr lang="fr-FR" sz="1600" dirty="0" err="1"/>
              <a:t>transience</a:t>
            </a:r>
            <a:r>
              <a:rPr lang="fr-FR" sz="1600" dirty="0"/>
              <a:t> et résonance avec une fenêtre de 10 topics</a:t>
            </a:r>
          </a:p>
        </p:txBody>
      </p:sp>
      <p:pic>
        <p:nvPicPr>
          <p:cNvPr id="16" name="Image 15">
            <a:extLst>
              <a:ext uri="{FF2B5EF4-FFF2-40B4-BE49-F238E27FC236}">
                <a16:creationId xmlns:a16="http://schemas.microsoft.com/office/drawing/2014/main" id="{F18C73A0-F4C5-D542-9756-00C95C2B1E97}"/>
              </a:ext>
            </a:extLst>
          </p:cNvPr>
          <p:cNvPicPr>
            <a:picLocks noChangeAspect="1"/>
          </p:cNvPicPr>
          <p:nvPr/>
        </p:nvPicPr>
        <p:blipFill>
          <a:blip r:embed="rId3"/>
          <a:stretch>
            <a:fillRect/>
          </a:stretch>
        </p:blipFill>
        <p:spPr>
          <a:xfrm>
            <a:off x="6589337" y="4011664"/>
            <a:ext cx="3452814" cy="2436249"/>
          </a:xfrm>
          <a:prstGeom prst="rect">
            <a:avLst/>
          </a:prstGeom>
        </p:spPr>
      </p:pic>
    </p:spTree>
    <p:extLst>
      <p:ext uri="{BB962C8B-B14F-4D97-AF65-F5344CB8AC3E}">
        <p14:creationId xmlns:p14="http://schemas.microsoft.com/office/powerpoint/2010/main" val="2240175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D50EC77-1DEC-674E-8961-CD1E80D309CE}"/>
              </a:ext>
            </a:extLst>
          </p:cNvPr>
          <p:cNvSpPr>
            <a:spLocks noGrp="1"/>
          </p:cNvSpPr>
          <p:nvPr>
            <p:ph type="title"/>
          </p:nvPr>
        </p:nvSpPr>
        <p:spPr/>
        <p:txBody>
          <a:bodyPr/>
          <a:lstStyle/>
          <a:p>
            <a:r>
              <a:rPr lang="fr-FR" dirty="0"/>
              <a:t>LDA : mesure de la communication</a:t>
            </a:r>
          </a:p>
        </p:txBody>
      </p:sp>
      <p:sp>
        <p:nvSpPr>
          <p:cNvPr id="3" name="ZoneTexte 2">
            <a:extLst>
              <a:ext uri="{FF2B5EF4-FFF2-40B4-BE49-F238E27FC236}">
                <a16:creationId xmlns:a16="http://schemas.microsoft.com/office/drawing/2014/main" id="{C00DDE64-C9DE-AB4C-8135-7757CBAEFBAA}"/>
              </a:ext>
            </a:extLst>
          </p:cNvPr>
          <p:cNvSpPr txBox="1"/>
          <p:nvPr/>
        </p:nvSpPr>
        <p:spPr>
          <a:xfrm>
            <a:off x="838200" y="1506022"/>
            <a:ext cx="4048125" cy="5016758"/>
          </a:xfrm>
          <a:prstGeom prst="rect">
            <a:avLst/>
          </a:prstGeom>
          <a:noFill/>
        </p:spPr>
        <p:txBody>
          <a:bodyPr wrap="square" rtlCol="0">
            <a:spAutoFit/>
          </a:bodyPr>
          <a:lstStyle/>
          <a:p>
            <a:r>
              <a:rPr lang="fr-FR" sz="1600" b="1" dirty="0"/>
              <a:t>Démarche</a:t>
            </a:r>
          </a:p>
          <a:p>
            <a:endParaRPr lang="fr-FR" sz="1600" b="1" dirty="0"/>
          </a:p>
          <a:p>
            <a:r>
              <a:rPr lang="fr-FR" sz="1600" dirty="0"/>
              <a:t>On suit la démarche du QJE sur l’ensemble des meetings. Pour préparer les </a:t>
            </a:r>
            <a:r>
              <a:rPr lang="fr-FR" sz="1600" dirty="0" err="1"/>
              <a:t>statements</a:t>
            </a:r>
            <a:r>
              <a:rPr lang="fr-FR" sz="1600" dirty="0"/>
              <a:t>, il faut procéder en 3 phases : </a:t>
            </a:r>
          </a:p>
          <a:p>
            <a:pPr marL="285750" indent="-285750">
              <a:buFontTx/>
              <a:buChar char="-"/>
            </a:pPr>
            <a:r>
              <a:rPr lang="fr-FR" sz="1600" dirty="0"/>
              <a:t>Trouver les expressions colloquiales (groupes de 2-3 mots qui ne font sens que lorsqu’ils sont ensemble) </a:t>
            </a:r>
          </a:p>
          <a:p>
            <a:pPr marL="285750" indent="-285750">
              <a:buFontTx/>
              <a:buChar char="-"/>
            </a:pPr>
            <a:r>
              <a:rPr lang="fr-FR" sz="1600" dirty="0" err="1"/>
              <a:t>Lemmatizer</a:t>
            </a:r>
            <a:r>
              <a:rPr lang="fr-FR" sz="1600" dirty="0"/>
              <a:t> le texte (</a:t>
            </a:r>
            <a:r>
              <a:rPr lang="fr-FR" sz="1600" dirty="0" err="1"/>
              <a:t>ie</a:t>
            </a:r>
            <a:r>
              <a:rPr lang="fr-FR" sz="1600" dirty="0"/>
              <a:t> ne garder que la base du mot pour le représenter, par ex: </a:t>
            </a:r>
            <a:r>
              <a:rPr lang="fr-FR" sz="1600" i="1" dirty="0"/>
              <a:t>absent, absence, absentéisme --&gt; </a:t>
            </a:r>
            <a:r>
              <a:rPr lang="fr-FR" sz="1600" i="1" dirty="0" err="1"/>
              <a:t>absen</a:t>
            </a:r>
            <a:r>
              <a:rPr lang="fr-FR" sz="1600" dirty="0"/>
              <a:t>) </a:t>
            </a:r>
          </a:p>
          <a:p>
            <a:pPr marL="285750" indent="-285750">
              <a:buFontTx/>
              <a:buChar char="-"/>
            </a:pPr>
            <a:r>
              <a:rPr lang="fr-FR" sz="1600" dirty="0"/>
              <a:t>Vérifier les </a:t>
            </a:r>
            <a:r>
              <a:rPr lang="fr-FR" sz="1600" dirty="0" err="1"/>
              <a:t>stopwords</a:t>
            </a:r>
            <a:endParaRPr lang="fr-FR" sz="1600" dirty="0"/>
          </a:p>
          <a:p>
            <a:endParaRPr lang="fr-FR" sz="1600" dirty="0"/>
          </a:p>
          <a:p>
            <a:r>
              <a:rPr lang="fr-FR" sz="1600" dirty="0"/>
              <a:t>On agrège les </a:t>
            </a:r>
            <a:r>
              <a:rPr lang="fr-FR" sz="1600" dirty="0" err="1"/>
              <a:t>statements</a:t>
            </a:r>
            <a:r>
              <a:rPr lang="fr-FR" sz="1600" dirty="0"/>
              <a:t> par année et par présidence. </a:t>
            </a:r>
            <a:r>
              <a:rPr lang="fr-FR" sz="1600" dirty="0">
                <a:solidFill>
                  <a:srgbClr val="FF0000"/>
                </a:solidFill>
              </a:rPr>
              <a:t>Dans un premier temps, on peut ensuite s’intéresser aux </a:t>
            </a:r>
            <a:r>
              <a:rPr lang="fr-FR" sz="1600" dirty="0" err="1">
                <a:solidFill>
                  <a:srgbClr val="FF0000"/>
                </a:solidFill>
              </a:rPr>
              <a:t>statements</a:t>
            </a:r>
            <a:r>
              <a:rPr lang="fr-FR" sz="1600" dirty="0">
                <a:solidFill>
                  <a:srgbClr val="FF0000"/>
                </a:solidFill>
              </a:rPr>
              <a:t> uniquement prononcés par les présidents.</a:t>
            </a:r>
            <a:endParaRPr lang="fr-FR" sz="1600" dirty="0"/>
          </a:p>
          <a:p>
            <a:r>
              <a:rPr lang="fr-FR" sz="1600" dirty="0"/>
              <a:t>Ensuite, on utilise le package </a:t>
            </a:r>
            <a:r>
              <a:rPr lang="fr-FR" sz="1600" i="1" dirty="0" err="1"/>
              <a:t>topicmodels</a:t>
            </a:r>
            <a:r>
              <a:rPr lang="fr-FR" sz="1600" dirty="0"/>
              <a:t> pour computer la LDA par Gibbs </a:t>
            </a:r>
            <a:r>
              <a:rPr lang="fr-FR" sz="1600" dirty="0" err="1"/>
              <a:t>sampling</a:t>
            </a:r>
            <a:r>
              <a:rPr lang="fr-FR" sz="1600" dirty="0"/>
              <a:t>. </a:t>
            </a:r>
          </a:p>
          <a:p>
            <a:endParaRPr lang="fr-FR" sz="1600" dirty="0"/>
          </a:p>
        </p:txBody>
      </p:sp>
      <p:pic>
        <p:nvPicPr>
          <p:cNvPr id="4" name="Image 3">
            <a:extLst>
              <a:ext uri="{FF2B5EF4-FFF2-40B4-BE49-F238E27FC236}">
                <a16:creationId xmlns:a16="http://schemas.microsoft.com/office/drawing/2014/main" id="{9B7F3414-1FE2-E64A-98E5-F54DC3B66EFE}"/>
              </a:ext>
            </a:extLst>
          </p:cNvPr>
          <p:cNvPicPr>
            <a:picLocks noChangeAspect="1"/>
          </p:cNvPicPr>
          <p:nvPr/>
        </p:nvPicPr>
        <p:blipFill>
          <a:blip r:embed="rId2"/>
          <a:stretch>
            <a:fillRect/>
          </a:stretch>
        </p:blipFill>
        <p:spPr>
          <a:xfrm>
            <a:off x="5892367" y="1690688"/>
            <a:ext cx="4741141" cy="3276601"/>
          </a:xfrm>
          <a:prstGeom prst="rect">
            <a:avLst/>
          </a:prstGeom>
        </p:spPr>
      </p:pic>
    </p:spTree>
    <p:extLst>
      <p:ext uri="{BB962C8B-B14F-4D97-AF65-F5344CB8AC3E}">
        <p14:creationId xmlns:p14="http://schemas.microsoft.com/office/powerpoint/2010/main" val="2050582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5457CBC-9754-F748-B8E6-85BCA4843EB6}"/>
              </a:ext>
            </a:extLst>
          </p:cNvPr>
          <p:cNvSpPr>
            <a:spLocks noGrp="1"/>
          </p:cNvSpPr>
          <p:nvPr>
            <p:ph type="title"/>
          </p:nvPr>
        </p:nvSpPr>
        <p:spPr/>
        <p:txBody>
          <a:bodyPr/>
          <a:lstStyle/>
          <a:p>
            <a:r>
              <a:rPr lang="fr-FR" dirty="0"/>
              <a:t>LDA : mesure de la communication</a:t>
            </a:r>
          </a:p>
        </p:txBody>
      </p:sp>
      <p:graphicFrame>
        <p:nvGraphicFramePr>
          <p:cNvPr id="4" name="Tableau 3">
            <a:extLst>
              <a:ext uri="{FF2B5EF4-FFF2-40B4-BE49-F238E27FC236}">
                <a16:creationId xmlns:a16="http://schemas.microsoft.com/office/drawing/2014/main" id="{F6B34FA8-A9EC-3D47-B808-6058FE092113}"/>
              </a:ext>
            </a:extLst>
          </p:cNvPr>
          <p:cNvGraphicFramePr>
            <a:graphicFrameLocks noGrp="1"/>
          </p:cNvGraphicFramePr>
          <p:nvPr>
            <p:extLst>
              <p:ext uri="{D42A27DB-BD31-4B8C-83A1-F6EECF244321}">
                <p14:modId xmlns:p14="http://schemas.microsoft.com/office/powerpoint/2010/main" val="773909407"/>
              </p:ext>
            </p:extLst>
          </p:nvPr>
        </p:nvGraphicFramePr>
        <p:xfrm>
          <a:off x="838200" y="1422833"/>
          <a:ext cx="6467286" cy="5059749"/>
        </p:xfrm>
        <a:graphic>
          <a:graphicData uri="http://schemas.openxmlformats.org/drawingml/2006/table">
            <a:tbl>
              <a:tblPr>
                <a:tableStyleId>{2D5ABB26-0587-4C30-8999-92F81FD0307C}</a:tableStyleId>
              </a:tblPr>
              <a:tblGrid>
                <a:gridCol w="588011">
                  <a:extLst>
                    <a:ext uri="{9D8B030D-6E8A-4147-A177-3AD203B41FA5}">
                      <a16:colId xmlns:a16="http://schemas.microsoft.com/office/drawing/2014/main" val="3730113170"/>
                    </a:ext>
                  </a:extLst>
                </a:gridCol>
                <a:gridCol w="779452">
                  <a:extLst>
                    <a:ext uri="{9D8B030D-6E8A-4147-A177-3AD203B41FA5}">
                      <a16:colId xmlns:a16="http://schemas.microsoft.com/office/drawing/2014/main" val="3711856042"/>
                    </a:ext>
                  </a:extLst>
                </a:gridCol>
                <a:gridCol w="861501">
                  <a:extLst>
                    <a:ext uri="{9D8B030D-6E8A-4147-A177-3AD203B41FA5}">
                      <a16:colId xmlns:a16="http://schemas.microsoft.com/office/drawing/2014/main" val="3203594015"/>
                    </a:ext>
                  </a:extLst>
                </a:gridCol>
                <a:gridCol w="697407">
                  <a:extLst>
                    <a:ext uri="{9D8B030D-6E8A-4147-A177-3AD203B41FA5}">
                      <a16:colId xmlns:a16="http://schemas.microsoft.com/office/drawing/2014/main" val="2262980314"/>
                    </a:ext>
                  </a:extLst>
                </a:gridCol>
                <a:gridCol w="834151">
                  <a:extLst>
                    <a:ext uri="{9D8B030D-6E8A-4147-A177-3AD203B41FA5}">
                      <a16:colId xmlns:a16="http://schemas.microsoft.com/office/drawing/2014/main" val="3794217072"/>
                    </a:ext>
                  </a:extLst>
                </a:gridCol>
                <a:gridCol w="834151">
                  <a:extLst>
                    <a:ext uri="{9D8B030D-6E8A-4147-A177-3AD203B41FA5}">
                      <a16:colId xmlns:a16="http://schemas.microsoft.com/office/drawing/2014/main" val="354755724"/>
                    </a:ext>
                  </a:extLst>
                </a:gridCol>
                <a:gridCol w="719586">
                  <a:extLst>
                    <a:ext uri="{9D8B030D-6E8A-4147-A177-3AD203B41FA5}">
                      <a16:colId xmlns:a16="http://schemas.microsoft.com/office/drawing/2014/main" val="2304793120"/>
                    </a:ext>
                  </a:extLst>
                </a:gridCol>
                <a:gridCol w="1153027">
                  <a:extLst>
                    <a:ext uri="{9D8B030D-6E8A-4147-A177-3AD203B41FA5}">
                      <a16:colId xmlns:a16="http://schemas.microsoft.com/office/drawing/2014/main" val="1756428803"/>
                    </a:ext>
                  </a:extLst>
                </a:gridCol>
              </a:tblGrid>
              <a:tr h="120633">
                <a:tc>
                  <a:txBody>
                    <a:bodyPr/>
                    <a:lstStyle/>
                    <a:p>
                      <a:pPr algn="l" fontAlgn="b"/>
                      <a:r>
                        <a:rPr lang="fr-FR" sz="1000" u="none" strike="noStrike" dirty="0">
                          <a:effectLst/>
                        </a:rPr>
                        <a:t>topic0</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rPr>
                        <a:t>baselin</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cpi</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gap</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error</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nairu</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util</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interv</a:t>
                      </a:r>
                      <a:endParaRPr lang="fr-FR" sz="1000" b="0" i="0" u="none" strike="noStrike">
                        <a:solidFill>
                          <a:srgbClr val="000000"/>
                        </a:solidFill>
                        <a:effectLst/>
                        <a:latin typeface="Calibri" panose="020F0502020204030204" pitchFamily="34" charset="0"/>
                      </a:endParaRPr>
                    </a:p>
                  </a:txBody>
                  <a:tcPr marL="3399" marR="3399" marT="3399" marB="0" anchor="b"/>
                </a:tc>
                <a:extLst>
                  <a:ext uri="{0D108BD9-81ED-4DB2-BD59-A6C34878D82A}">
                    <a16:rowId xmlns:a16="http://schemas.microsoft.com/office/drawing/2014/main" val="151777631"/>
                  </a:ext>
                </a:extLst>
              </a:tr>
              <a:tr h="120633">
                <a:tc>
                  <a:txBody>
                    <a:bodyPr/>
                    <a:lstStyle/>
                    <a:p>
                      <a:pPr algn="l" fontAlgn="b"/>
                      <a:r>
                        <a:rPr lang="fr-FR" sz="1000" u="none" strike="noStrike">
                          <a:effectLst/>
                        </a:rPr>
                        <a:t>topic1</a:t>
                      </a:r>
                      <a:endParaRPr lang="fr-FR" sz="1000" b="0" i="0" u="none" strike="noStrike">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rPr>
                        <a:t>technic</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mechan</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imagin</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sound</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deleg</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purpos</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dirty="0" err="1">
                          <a:effectLst/>
                        </a:rPr>
                        <a:t>separ</a:t>
                      </a:r>
                      <a:endParaRPr lang="fr-FR" sz="1000" b="0" i="0" u="none" strike="noStrike" dirty="0">
                        <a:solidFill>
                          <a:srgbClr val="000000"/>
                        </a:solidFill>
                        <a:effectLst/>
                        <a:latin typeface="Calibri" panose="020F0502020204030204" pitchFamily="34" charset="0"/>
                      </a:endParaRPr>
                    </a:p>
                  </a:txBody>
                  <a:tcPr marL="3399" marR="3399" marT="3399" marB="0" anchor="b"/>
                </a:tc>
                <a:extLst>
                  <a:ext uri="{0D108BD9-81ED-4DB2-BD59-A6C34878D82A}">
                    <a16:rowId xmlns:a16="http://schemas.microsoft.com/office/drawing/2014/main" val="4173091482"/>
                  </a:ext>
                </a:extLst>
              </a:tr>
              <a:tr h="120633">
                <a:tc>
                  <a:txBody>
                    <a:bodyPr/>
                    <a:lstStyle/>
                    <a:p>
                      <a:pPr algn="l" fontAlgn="b"/>
                      <a:r>
                        <a:rPr lang="fr-FR" sz="1000" u="none" strike="noStrike" dirty="0">
                          <a:effectLst/>
                        </a:rPr>
                        <a:t>topic2</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reinvest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strategi</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a:effectLst/>
                          <a:highlight>
                            <a:srgbClr val="00FF00"/>
                          </a:highlight>
                        </a:rPr>
                        <a:t>mb</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portfolio</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taper</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exit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00FF00"/>
                          </a:highlight>
                        </a:rPr>
                        <a:t>threshold</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3185287687"/>
                  </a:ext>
                </a:extLst>
              </a:tr>
              <a:tr h="120633">
                <a:tc>
                  <a:txBody>
                    <a:bodyPr/>
                    <a:lstStyle/>
                    <a:p>
                      <a:pPr algn="l" fontAlgn="b"/>
                      <a:r>
                        <a:rPr lang="fr-FR" sz="1000" u="none" strike="noStrike" dirty="0">
                          <a:effectLst/>
                        </a:rPr>
                        <a:t>topic3</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bound</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mandat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tool</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lift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messag</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send</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00FF00"/>
                          </a:highlight>
                        </a:rPr>
                        <a:t>delay</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1771184232"/>
                  </a:ext>
                </a:extLst>
              </a:tr>
              <a:tr h="120633">
                <a:tc>
                  <a:txBody>
                    <a:bodyPr/>
                    <a:lstStyle/>
                    <a:p>
                      <a:pPr algn="l" fontAlgn="b"/>
                      <a:r>
                        <a:rPr lang="fr-FR" sz="1000" u="none" strike="noStrike" dirty="0">
                          <a:effectLst/>
                        </a:rPr>
                        <a:t>topic4</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slack</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compens</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payrol</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transitori</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a:effectLst/>
                          <a:highlight>
                            <a:srgbClr val="00FF00"/>
                          </a:highlight>
                        </a:rPr>
                        <a:t>medium</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disappoint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00FF00"/>
                          </a:highlight>
                        </a:rPr>
                        <a:t>momentum</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1190249768"/>
                  </a:ext>
                </a:extLst>
              </a:tr>
              <a:tr h="172572">
                <a:tc>
                  <a:txBody>
                    <a:bodyPr/>
                    <a:lstStyle/>
                    <a:p>
                      <a:pPr algn="l" fontAlgn="b"/>
                      <a:r>
                        <a:rPr lang="fr-FR" sz="1000" u="none" strike="noStrike" dirty="0">
                          <a:effectLst/>
                        </a:rPr>
                        <a:t>topic5</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sep</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consensu</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publish</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explicit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00FF00"/>
                          </a:highlight>
                        </a:rPr>
                        <a:t>median</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subcommitte</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00FF00"/>
                          </a:highlight>
                        </a:rPr>
                        <a:t>enhanc</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3880357667"/>
                  </a:ext>
                </a:extLst>
              </a:tr>
              <a:tr h="172572">
                <a:tc>
                  <a:txBody>
                    <a:bodyPr/>
                    <a:lstStyle/>
                    <a:p>
                      <a:pPr algn="l" fontAlgn="b"/>
                      <a:r>
                        <a:rPr lang="fr-FR" sz="1000" u="none" strike="noStrike" dirty="0">
                          <a:effectLst/>
                        </a:rPr>
                        <a:t>topic6</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asymmetr</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symmetr</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stage</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don</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suspect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bia</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a:effectLst/>
                          <a:highlight>
                            <a:srgbClr val="00FF00"/>
                          </a:highlight>
                        </a:rPr>
                        <a:t>notion</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2283692756"/>
                  </a:ext>
                </a:extLst>
              </a:tr>
              <a:tr h="172572">
                <a:tc>
                  <a:txBody>
                    <a:bodyPr/>
                    <a:lstStyle/>
                    <a:p>
                      <a:pPr algn="l" fontAlgn="b"/>
                      <a:r>
                        <a:rPr lang="fr-FR" sz="1000" u="none" strike="noStrike" dirty="0">
                          <a:effectLst/>
                        </a:rPr>
                        <a:t>topic7</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consumpt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profit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save</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wealth</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earn</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vehicl</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00FF00"/>
                          </a:highlight>
                        </a:rPr>
                        <a:t>equip</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174404532"/>
                  </a:ext>
                </a:extLst>
              </a:tr>
              <a:tr h="172572">
                <a:tc>
                  <a:txBody>
                    <a:bodyPr/>
                    <a:lstStyle/>
                    <a:p>
                      <a:pPr algn="l" fontAlgn="b"/>
                      <a:r>
                        <a:rPr lang="fr-FR" sz="1000" u="none" strike="noStrike" dirty="0">
                          <a:effectLst/>
                        </a:rPr>
                        <a:t>topic8</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sensit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group</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compon</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room</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ed</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minimum</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a:effectLst/>
                          <a:highlight>
                            <a:srgbClr val="00FF00"/>
                          </a:highlight>
                        </a:rPr>
                        <a:t>tip</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3603127706"/>
                  </a:ext>
                </a:extLst>
              </a:tr>
              <a:tr h="172572">
                <a:tc>
                  <a:txBody>
                    <a:bodyPr/>
                    <a:lstStyle/>
                    <a:p>
                      <a:pPr algn="l" fontAlgn="b"/>
                      <a:r>
                        <a:rPr lang="fr-FR" sz="1000" u="none" strike="noStrike" dirty="0">
                          <a:effectLst/>
                        </a:rPr>
                        <a:t>topic9</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restraint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longerterm</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bluebook</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longrun</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paus</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resourc</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00FF00"/>
                          </a:highlight>
                        </a:rPr>
                        <a:t>stimulu</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1187397991"/>
                  </a:ext>
                </a:extLst>
              </a:tr>
              <a:tr h="172572">
                <a:tc>
                  <a:txBody>
                    <a:bodyPr/>
                    <a:lstStyle/>
                    <a:p>
                      <a:pPr algn="l" fontAlgn="b"/>
                      <a:r>
                        <a:rPr lang="fr-FR" sz="1000" u="none" strike="noStrike" dirty="0">
                          <a:effectLst/>
                        </a:rPr>
                        <a:t>topic10</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paper</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studi</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research</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correl</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theori</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explan</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00FF00"/>
                          </a:highlight>
                        </a:rPr>
                        <a:t>perman</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2020328738"/>
                  </a:ext>
                </a:extLst>
              </a:tr>
              <a:tr h="172572">
                <a:tc>
                  <a:txBody>
                    <a:bodyPr/>
                    <a:lstStyle/>
                    <a:p>
                      <a:pPr algn="l" fontAlgn="b"/>
                      <a:r>
                        <a:rPr lang="fr-FR" sz="1000" u="none" strike="noStrike" dirty="0">
                          <a:effectLst/>
                        </a:rPr>
                        <a:t>topic11</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rrp</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cap</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facil</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overnight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desk</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test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a:effectLst/>
                          <a:highlight>
                            <a:srgbClr val="00FF00"/>
                          </a:highlight>
                        </a:rPr>
                        <a:t>repo</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1650625408"/>
                  </a:ext>
                </a:extLst>
              </a:tr>
              <a:tr h="172572">
                <a:tc>
                  <a:txBody>
                    <a:bodyPr/>
                    <a:lstStyle/>
                    <a:p>
                      <a:pPr algn="l" fontAlgn="b"/>
                      <a:r>
                        <a:rPr lang="fr-FR" sz="1000" u="none" strike="noStrike" dirty="0">
                          <a:effectLst/>
                        </a:rPr>
                        <a:t>topic12</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yield</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bond</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volatil</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investor</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equiti</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corpor</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a:effectLst/>
                          <a:highlight>
                            <a:srgbClr val="00FF00"/>
                          </a:highlight>
                        </a:rPr>
                        <a:t>dealer</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3669576423"/>
                  </a:ext>
                </a:extLst>
              </a:tr>
              <a:tr h="172572">
                <a:tc>
                  <a:txBody>
                    <a:bodyPr/>
                    <a:lstStyle/>
                    <a:p>
                      <a:pPr algn="l" fontAlgn="b"/>
                      <a:r>
                        <a:rPr lang="fr-FR" sz="1000" u="none" strike="noStrike" dirty="0">
                          <a:effectLst/>
                        </a:rPr>
                        <a:t>topic13</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loan</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mortgag</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institut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lend</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loss</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commerci</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00FF00"/>
                          </a:highlight>
                        </a:rPr>
                        <a:t>deposit</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4203923079"/>
                  </a:ext>
                </a:extLst>
              </a:tr>
              <a:tr h="172572">
                <a:tc>
                  <a:txBody>
                    <a:bodyPr/>
                    <a:lstStyle/>
                    <a:p>
                      <a:pPr algn="l" fontAlgn="b"/>
                      <a:r>
                        <a:rPr lang="fr-FR" sz="1000" u="none" strike="noStrike" dirty="0">
                          <a:effectLst/>
                        </a:rPr>
                        <a:t>topic14</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00FF00"/>
                          </a:highlight>
                        </a:rPr>
                        <a:t>york</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offic</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secretari</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director</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economist</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00FF00"/>
                          </a:highlight>
                        </a:rPr>
                        <a:t>divis</a:t>
                      </a:r>
                      <a:endParaRPr lang="fr-FR" sz="1000" b="0" i="0" u="none" strike="noStrike">
                        <a:solidFill>
                          <a:srgbClr val="000000"/>
                        </a:solidFill>
                        <a:effectLst/>
                        <a:highlight>
                          <a:srgbClr val="00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00FF00"/>
                          </a:highlight>
                        </a:rPr>
                        <a:t>david</a:t>
                      </a:r>
                      <a:endParaRPr lang="fr-FR" sz="1000" b="0" i="0" u="none" strike="noStrike" dirty="0">
                        <a:solidFill>
                          <a:srgbClr val="000000"/>
                        </a:solidFill>
                        <a:effectLst/>
                        <a:highlight>
                          <a:srgbClr val="00FF00"/>
                        </a:highlight>
                        <a:latin typeface="Calibri" panose="020F0502020204030204" pitchFamily="34" charset="0"/>
                      </a:endParaRPr>
                    </a:p>
                  </a:txBody>
                  <a:tcPr marL="3399" marR="3399" marT="3399" marB="0" anchor="b"/>
                </a:tc>
                <a:extLst>
                  <a:ext uri="{0D108BD9-81ED-4DB2-BD59-A6C34878D82A}">
                    <a16:rowId xmlns:a16="http://schemas.microsoft.com/office/drawing/2014/main" val="470776944"/>
                  </a:ext>
                </a:extLst>
              </a:tr>
              <a:tr h="172572">
                <a:tc>
                  <a:txBody>
                    <a:bodyPr/>
                    <a:lstStyle/>
                    <a:p>
                      <a:pPr algn="l" fontAlgn="b"/>
                      <a:r>
                        <a:rPr lang="fr-FR" sz="1000" u="none" strike="noStrike" dirty="0">
                          <a:effectLst/>
                        </a:rPr>
                        <a:t>topic15</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rPr>
                        <a:t>global</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china</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commod</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depreci</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euro</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europ</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dirty="0">
                          <a:effectLst/>
                        </a:rPr>
                        <a:t>chines</a:t>
                      </a:r>
                      <a:endParaRPr lang="fr-FR" sz="1000" b="0" i="0" u="none" strike="noStrike" dirty="0">
                        <a:solidFill>
                          <a:srgbClr val="000000"/>
                        </a:solidFill>
                        <a:effectLst/>
                        <a:latin typeface="Calibri" panose="020F0502020204030204" pitchFamily="34" charset="0"/>
                      </a:endParaRPr>
                    </a:p>
                  </a:txBody>
                  <a:tcPr marL="3399" marR="3399" marT="3399" marB="0" anchor="b"/>
                </a:tc>
                <a:extLst>
                  <a:ext uri="{0D108BD9-81ED-4DB2-BD59-A6C34878D82A}">
                    <a16:rowId xmlns:a16="http://schemas.microsoft.com/office/drawing/2014/main" val="3982038838"/>
                  </a:ext>
                </a:extLst>
              </a:tr>
              <a:tr h="172572">
                <a:tc>
                  <a:txBody>
                    <a:bodyPr/>
                    <a:lstStyle/>
                    <a:p>
                      <a:pPr algn="l" fontAlgn="b"/>
                      <a:r>
                        <a:rPr lang="fr-FR" sz="1000" u="none" strike="noStrike" dirty="0">
                          <a:effectLst/>
                          <a:highlight>
                            <a:srgbClr val="FFFF00"/>
                          </a:highlight>
                        </a:rPr>
                        <a:t>topic16</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FFFF00"/>
                          </a:highlight>
                        </a:rPr>
                        <a:t>steve</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wed</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midpoint</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upper</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oh</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upon</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FFFF00"/>
                          </a:highlight>
                        </a:rPr>
                        <a:t>anyway</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tc>
                <a:extLst>
                  <a:ext uri="{0D108BD9-81ED-4DB2-BD59-A6C34878D82A}">
                    <a16:rowId xmlns:a16="http://schemas.microsoft.com/office/drawing/2014/main" val="2122976959"/>
                  </a:ext>
                </a:extLst>
              </a:tr>
              <a:tr h="172572">
                <a:tc>
                  <a:txBody>
                    <a:bodyPr/>
                    <a:lstStyle/>
                    <a:p>
                      <a:pPr algn="l" fontAlgn="b"/>
                      <a:r>
                        <a:rPr lang="fr-FR" sz="1000" u="none" strike="noStrike" dirty="0">
                          <a:effectLst/>
                          <a:highlight>
                            <a:srgbClr val="FFFF00"/>
                          </a:highlight>
                        </a:rPr>
                        <a:t>topic17</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FFFF00"/>
                          </a:highlight>
                        </a:rPr>
                        <a:t>gap</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equilibrium</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FFFF00"/>
                          </a:highlight>
                        </a:rPr>
                        <a:t>optim</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taylor</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framework</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FFFF00"/>
                          </a:highlight>
                        </a:rPr>
                        <a:t>simpl</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FFFF00"/>
                          </a:highlight>
                        </a:rPr>
                        <a:t>variabl</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tc>
                <a:extLst>
                  <a:ext uri="{0D108BD9-81ED-4DB2-BD59-A6C34878D82A}">
                    <a16:rowId xmlns:a16="http://schemas.microsoft.com/office/drawing/2014/main" val="2895104217"/>
                  </a:ext>
                </a:extLst>
              </a:tr>
              <a:tr h="172572">
                <a:tc>
                  <a:txBody>
                    <a:bodyPr/>
                    <a:lstStyle/>
                    <a:p>
                      <a:pPr algn="l" fontAlgn="b"/>
                      <a:r>
                        <a:rPr lang="fr-FR" sz="1000" u="none" strike="noStrike" dirty="0">
                          <a:effectLst/>
                          <a:highlight>
                            <a:srgbClr val="FFFF00"/>
                          </a:highlight>
                        </a:rPr>
                        <a:t>topic18</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FFFF00"/>
                          </a:highlight>
                        </a:rPr>
                        <a:t>break</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anybodi</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fair</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coffe</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attitud</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psycholog</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FFFF00"/>
                          </a:highlight>
                        </a:rPr>
                        <a:t>forth</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tc>
                <a:extLst>
                  <a:ext uri="{0D108BD9-81ED-4DB2-BD59-A6C34878D82A}">
                    <a16:rowId xmlns:a16="http://schemas.microsoft.com/office/drawing/2014/main" val="2973480794"/>
                  </a:ext>
                </a:extLst>
              </a:tr>
              <a:tr h="172572">
                <a:tc>
                  <a:txBody>
                    <a:bodyPr/>
                    <a:lstStyle/>
                    <a:p>
                      <a:pPr algn="l" fontAlgn="b"/>
                      <a:r>
                        <a:rPr lang="fr-FR" sz="1000" u="none" strike="noStrike" dirty="0">
                          <a:effectLst/>
                          <a:highlight>
                            <a:srgbClr val="FFFF00"/>
                          </a:highlight>
                        </a:rPr>
                        <a:t>topic19</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FFFF00"/>
                          </a:highlight>
                        </a:rPr>
                        <a:t>region</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estat</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home</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residenti</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commerci</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season</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dirty="0">
                          <a:effectLst/>
                          <a:highlight>
                            <a:srgbClr val="FFFF00"/>
                          </a:highlight>
                        </a:rPr>
                        <a:t>contact</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tc>
                <a:extLst>
                  <a:ext uri="{0D108BD9-81ED-4DB2-BD59-A6C34878D82A}">
                    <a16:rowId xmlns:a16="http://schemas.microsoft.com/office/drawing/2014/main" val="1366661709"/>
                  </a:ext>
                </a:extLst>
              </a:tr>
              <a:tr h="172572">
                <a:tc>
                  <a:txBody>
                    <a:bodyPr/>
                    <a:lstStyle/>
                    <a:p>
                      <a:pPr algn="l" fontAlgn="b"/>
                      <a:r>
                        <a:rPr lang="fr-FR" sz="1000" u="none" strike="noStrike" dirty="0">
                          <a:effectLst/>
                          <a:highlight>
                            <a:srgbClr val="FFFF00"/>
                          </a:highlight>
                        </a:rPr>
                        <a:t>topic20</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FFFF00"/>
                          </a:highlight>
                        </a:rPr>
                        <a:t>swap</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approv</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author</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agreement</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procedur</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item</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FFFF00"/>
                          </a:highlight>
                        </a:rPr>
                        <a:t>peter</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tc>
                <a:extLst>
                  <a:ext uri="{0D108BD9-81ED-4DB2-BD59-A6C34878D82A}">
                    <a16:rowId xmlns:a16="http://schemas.microsoft.com/office/drawing/2014/main" val="3517101985"/>
                  </a:ext>
                </a:extLst>
              </a:tr>
              <a:tr h="172572">
                <a:tc>
                  <a:txBody>
                    <a:bodyPr/>
                    <a:lstStyle/>
                    <a:p>
                      <a:pPr algn="l" fontAlgn="b"/>
                      <a:r>
                        <a:rPr lang="fr-FR" sz="1000" u="none" strike="noStrike" dirty="0">
                          <a:effectLst/>
                          <a:highlight>
                            <a:srgbClr val="FFFF00"/>
                          </a:highlight>
                        </a:rPr>
                        <a:t>topic21</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FFFF00"/>
                          </a:highlight>
                        </a:rPr>
                        <a:t>tax</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deficit</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polit</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dirty="0">
                          <a:effectLst/>
                          <a:highlight>
                            <a:srgbClr val="FFFF00"/>
                          </a:highlight>
                        </a:rPr>
                        <a:t>budget</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congress</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administr</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FFFF00"/>
                          </a:highlight>
                        </a:rPr>
                        <a:t>legisl</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tc>
                <a:extLst>
                  <a:ext uri="{0D108BD9-81ED-4DB2-BD59-A6C34878D82A}">
                    <a16:rowId xmlns:a16="http://schemas.microsoft.com/office/drawing/2014/main" val="2370996884"/>
                  </a:ext>
                </a:extLst>
              </a:tr>
              <a:tr h="76528">
                <a:tc>
                  <a:txBody>
                    <a:bodyPr/>
                    <a:lstStyle/>
                    <a:p>
                      <a:pPr algn="l" fontAlgn="b"/>
                      <a:r>
                        <a:rPr lang="fr-FR" sz="1000" u="none" strike="noStrike" dirty="0">
                          <a:effectLst/>
                          <a:highlight>
                            <a:srgbClr val="FFFF00"/>
                          </a:highlight>
                        </a:rPr>
                        <a:t>topic22</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FFFF00"/>
                          </a:highlight>
                        </a:rPr>
                        <a:t>compani</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agricultur</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texa</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auto</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ga</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plant</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dirty="0">
                          <a:effectLst/>
                          <a:highlight>
                            <a:srgbClr val="FFFF00"/>
                          </a:highlight>
                        </a:rPr>
                        <a:t>contact</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tc>
                <a:extLst>
                  <a:ext uri="{0D108BD9-81ED-4DB2-BD59-A6C34878D82A}">
                    <a16:rowId xmlns:a16="http://schemas.microsoft.com/office/drawing/2014/main" val="3418631938"/>
                  </a:ext>
                </a:extLst>
              </a:tr>
              <a:tr h="0">
                <a:tc>
                  <a:txBody>
                    <a:bodyPr/>
                    <a:lstStyle/>
                    <a:p>
                      <a:pPr algn="l" fontAlgn="b"/>
                      <a:r>
                        <a:rPr lang="fr-FR" sz="1000" u="none" strike="noStrike" dirty="0">
                          <a:effectLst/>
                          <a:highlight>
                            <a:srgbClr val="FFFF00"/>
                          </a:highlight>
                        </a:rPr>
                        <a:t>topic23</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highlight>
                            <a:srgbClr val="FFFF00"/>
                          </a:highlight>
                        </a:rPr>
                        <a:t>gnp</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veloc</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bob</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ml</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mike</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a:effectLst/>
                          <a:highlight>
                            <a:srgbClr val="FFFF00"/>
                          </a:highlight>
                        </a:rPr>
                        <a:t>stern</a:t>
                      </a:r>
                      <a:endParaRPr lang="fr-FR" sz="1000" b="0" i="0" u="none" strike="noStrike">
                        <a:solidFill>
                          <a:srgbClr val="000000"/>
                        </a:solidFill>
                        <a:effectLst/>
                        <a:highlight>
                          <a:srgbClr val="FFFF00"/>
                        </a:highlight>
                        <a:latin typeface="Calibri" panose="020F0502020204030204" pitchFamily="34" charset="0"/>
                      </a:endParaRPr>
                    </a:p>
                  </a:txBody>
                  <a:tcPr marL="3399" marR="3399" marT="3399" marB="0" anchor="b"/>
                </a:tc>
                <a:tc>
                  <a:txBody>
                    <a:bodyPr/>
                    <a:lstStyle/>
                    <a:p>
                      <a:pPr algn="l" fontAlgn="b"/>
                      <a:r>
                        <a:rPr lang="fr-FR" sz="1000" u="none" strike="noStrike" dirty="0" err="1">
                          <a:effectLst/>
                          <a:highlight>
                            <a:srgbClr val="FFFF00"/>
                          </a:highlight>
                        </a:rPr>
                        <a:t>parri</a:t>
                      </a:r>
                      <a:endParaRPr lang="fr-FR" sz="1000" b="0" i="0" u="none" strike="noStrike" dirty="0">
                        <a:solidFill>
                          <a:srgbClr val="000000"/>
                        </a:solidFill>
                        <a:effectLst/>
                        <a:highlight>
                          <a:srgbClr val="FFFF00"/>
                        </a:highlight>
                        <a:latin typeface="Calibri" panose="020F0502020204030204" pitchFamily="34" charset="0"/>
                      </a:endParaRPr>
                    </a:p>
                  </a:txBody>
                  <a:tcPr marL="3399" marR="3399" marT="3399" marB="0" anchor="b"/>
                </a:tc>
                <a:extLst>
                  <a:ext uri="{0D108BD9-81ED-4DB2-BD59-A6C34878D82A}">
                    <a16:rowId xmlns:a16="http://schemas.microsoft.com/office/drawing/2014/main" val="1626163131"/>
                  </a:ext>
                </a:extLst>
              </a:tr>
              <a:tr h="172572">
                <a:tc>
                  <a:txBody>
                    <a:bodyPr/>
                    <a:lstStyle/>
                    <a:p>
                      <a:pPr algn="l" fontAlgn="b"/>
                      <a:r>
                        <a:rPr lang="fr-FR" sz="1000" u="none" strike="noStrike" dirty="0">
                          <a:effectLst/>
                        </a:rPr>
                        <a:t>topic24</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rPr>
                        <a:t>paragraph</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guidanc</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draft</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phrase</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evolv</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warrant</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dirty="0" err="1">
                          <a:effectLst/>
                        </a:rPr>
                        <a:t>convey</a:t>
                      </a:r>
                      <a:endParaRPr lang="fr-FR" sz="1000" b="0" i="0" u="none" strike="noStrike" dirty="0">
                        <a:solidFill>
                          <a:srgbClr val="000000"/>
                        </a:solidFill>
                        <a:effectLst/>
                        <a:latin typeface="Calibri" panose="020F0502020204030204" pitchFamily="34" charset="0"/>
                      </a:endParaRPr>
                    </a:p>
                  </a:txBody>
                  <a:tcPr marL="3399" marR="3399" marT="3399" marB="0" anchor="b"/>
                </a:tc>
                <a:extLst>
                  <a:ext uri="{0D108BD9-81ED-4DB2-BD59-A6C34878D82A}">
                    <a16:rowId xmlns:a16="http://schemas.microsoft.com/office/drawing/2014/main" val="155130573"/>
                  </a:ext>
                </a:extLst>
              </a:tr>
              <a:tr h="172572">
                <a:tc>
                  <a:txBody>
                    <a:bodyPr/>
                    <a:lstStyle/>
                    <a:p>
                      <a:pPr algn="l" fontAlgn="b"/>
                      <a:r>
                        <a:rPr lang="fr-FR" sz="1000" u="none" strike="noStrike" dirty="0">
                          <a:effectLst/>
                        </a:rPr>
                        <a:t>topic25</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rPr>
                        <a:t>cycl</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react</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horizon</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bubbl</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st</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youd</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dirty="0" err="1">
                          <a:effectLst/>
                        </a:rPr>
                        <a:t>behind</a:t>
                      </a:r>
                      <a:endParaRPr lang="fr-FR" sz="1000" b="0" i="0" u="none" strike="noStrike" dirty="0">
                        <a:solidFill>
                          <a:srgbClr val="000000"/>
                        </a:solidFill>
                        <a:effectLst/>
                        <a:latin typeface="Calibri" panose="020F0502020204030204" pitchFamily="34" charset="0"/>
                      </a:endParaRPr>
                    </a:p>
                  </a:txBody>
                  <a:tcPr marL="3399" marR="3399" marT="3399" marB="0" anchor="b"/>
                </a:tc>
                <a:extLst>
                  <a:ext uri="{0D108BD9-81ED-4DB2-BD59-A6C34878D82A}">
                    <a16:rowId xmlns:a16="http://schemas.microsoft.com/office/drawing/2014/main" val="4135869120"/>
                  </a:ext>
                </a:extLst>
              </a:tr>
              <a:tr h="172572">
                <a:tc>
                  <a:txBody>
                    <a:bodyPr/>
                    <a:lstStyle/>
                    <a:p>
                      <a:pPr algn="l" fontAlgn="b"/>
                      <a:r>
                        <a:rPr lang="fr-FR" sz="1000" u="none" strike="noStrike" dirty="0">
                          <a:effectLst/>
                        </a:rPr>
                        <a:t>topic26</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rPr>
                        <a:t>panel</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shown</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exhibit</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left</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blue</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median</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dirty="0" err="1">
                          <a:effectLst/>
                        </a:rPr>
                        <a:t>red</a:t>
                      </a:r>
                      <a:endParaRPr lang="fr-FR" sz="1000" b="0" i="0" u="none" strike="noStrike" dirty="0">
                        <a:solidFill>
                          <a:srgbClr val="000000"/>
                        </a:solidFill>
                        <a:effectLst/>
                        <a:latin typeface="Calibri" panose="020F0502020204030204" pitchFamily="34" charset="0"/>
                      </a:endParaRPr>
                    </a:p>
                  </a:txBody>
                  <a:tcPr marL="3399" marR="3399" marT="3399" marB="0" anchor="b"/>
                </a:tc>
                <a:extLst>
                  <a:ext uri="{0D108BD9-81ED-4DB2-BD59-A6C34878D82A}">
                    <a16:rowId xmlns:a16="http://schemas.microsoft.com/office/drawing/2014/main" val="2960667694"/>
                  </a:ext>
                </a:extLst>
              </a:tr>
              <a:tr h="172572">
                <a:tc>
                  <a:txBody>
                    <a:bodyPr/>
                    <a:lstStyle/>
                    <a:p>
                      <a:pPr algn="l" fontAlgn="b"/>
                      <a:r>
                        <a:rPr lang="fr-FR" sz="1000" u="none" strike="noStrike" dirty="0">
                          <a:effectLst/>
                        </a:rPr>
                        <a:t>topic27</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rPr>
                        <a:t>intervent</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currenc</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deflat</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japanes</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japan</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yen</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dirty="0" err="1">
                          <a:effectLst/>
                        </a:rPr>
                        <a:t>explan</a:t>
                      </a:r>
                      <a:endParaRPr lang="fr-FR" sz="1000" b="0" i="0" u="none" strike="noStrike" dirty="0">
                        <a:solidFill>
                          <a:srgbClr val="000000"/>
                        </a:solidFill>
                        <a:effectLst/>
                        <a:latin typeface="Calibri" panose="020F0502020204030204" pitchFamily="34" charset="0"/>
                      </a:endParaRPr>
                    </a:p>
                  </a:txBody>
                  <a:tcPr marL="3399" marR="3399" marT="3399" marB="0" anchor="b"/>
                </a:tc>
                <a:extLst>
                  <a:ext uri="{0D108BD9-81ED-4DB2-BD59-A6C34878D82A}">
                    <a16:rowId xmlns:a16="http://schemas.microsoft.com/office/drawing/2014/main" val="2342408395"/>
                  </a:ext>
                </a:extLst>
              </a:tr>
              <a:tr h="172572">
                <a:tc>
                  <a:txBody>
                    <a:bodyPr/>
                    <a:lstStyle/>
                    <a:p>
                      <a:pPr algn="l" fontAlgn="b"/>
                      <a:r>
                        <a:rPr lang="fr-FR" sz="1000" u="none" strike="noStrike" dirty="0">
                          <a:effectLst/>
                        </a:rPr>
                        <a:t>topic28</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rPr>
                        <a:t>contact</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cpi</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headlin</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soft</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weather</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slowdown</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dirty="0">
                          <a:effectLst/>
                        </a:rPr>
                        <a:t>auto</a:t>
                      </a:r>
                      <a:endParaRPr lang="fr-FR" sz="1000" b="0" i="0" u="none" strike="noStrike" dirty="0">
                        <a:solidFill>
                          <a:srgbClr val="000000"/>
                        </a:solidFill>
                        <a:effectLst/>
                        <a:latin typeface="Calibri" panose="020F0502020204030204" pitchFamily="34" charset="0"/>
                      </a:endParaRPr>
                    </a:p>
                  </a:txBody>
                  <a:tcPr marL="3399" marR="3399" marT="3399" marB="0" anchor="b"/>
                </a:tc>
                <a:extLst>
                  <a:ext uri="{0D108BD9-81ED-4DB2-BD59-A6C34878D82A}">
                    <a16:rowId xmlns:a16="http://schemas.microsoft.com/office/drawing/2014/main" val="3010283852"/>
                  </a:ext>
                </a:extLst>
              </a:tr>
              <a:tr h="172572">
                <a:tc>
                  <a:txBody>
                    <a:bodyPr/>
                    <a:lstStyle/>
                    <a:p>
                      <a:pPr algn="l" fontAlgn="b"/>
                      <a:r>
                        <a:rPr lang="fr-FR" sz="1000" u="none" strike="noStrike" dirty="0">
                          <a:effectLst/>
                        </a:rPr>
                        <a:t>topic29</a:t>
                      </a:r>
                      <a:endParaRPr lang="fr-FR" sz="1000" b="0" i="0" u="none" strike="noStrike" dirty="0">
                        <a:solidFill>
                          <a:srgbClr val="000000"/>
                        </a:solidFill>
                        <a:effectLst/>
                        <a:latin typeface="Calibri" panose="020F0502020204030204" pitchFamily="34" charset="0"/>
                      </a:endParaRPr>
                    </a:p>
                  </a:txBody>
                  <a:tcPr marL="3399" marR="3399" marT="3399" marB="0" anchor="b">
                    <a:solidFill>
                      <a:schemeClr val="bg2">
                        <a:lumMod val="90000"/>
                      </a:schemeClr>
                    </a:solidFill>
                  </a:tcPr>
                </a:tc>
                <a:tc>
                  <a:txBody>
                    <a:bodyPr/>
                    <a:lstStyle/>
                    <a:p>
                      <a:pPr algn="l" fontAlgn="b"/>
                      <a:r>
                        <a:rPr lang="fr-FR" sz="1000" u="none" strike="noStrike">
                          <a:effectLst/>
                        </a:rPr>
                        <a:t>learn</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novemb</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fisher</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success</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convinc</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a:effectLst/>
                        </a:rPr>
                        <a:t>aggress</a:t>
                      </a:r>
                      <a:endParaRPr lang="fr-FR" sz="1000" b="0" i="0" u="none" strike="noStrike">
                        <a:solidFill>
                          <a:srgbClr val="000000"/>
                        </a:solidFill>
                        <a:effectLst/>
                        <a:latin typeface="Calibri" panose="020F0502020204030204" pitchFamily="34" charset="0"/>
                      </a:endParaRPr>
                    </a:p>
                  </a:txBody>
                  <a:tcPr marL="3399" marR="3399" marT="3399" marB="0" anchor="b"/>
                </a:tc>
                <a:tc>
                  <a:txBody>
                    <a:bodyPr/>
                    <a:lstStyle/>
                    <a:p>
                      <a:pPr algn="l" fontAlgn="b"/>
                      <a:r>
                        <a:rPr lang="fr-FR" sz="1000" u="none" strike="noStrike" dirty="0">
                          <a:effectLst/>
                        </a:rPr>
                        <a:t>stress</a:t>
                      </a:r>
                      <a:endParaRPr lang="fr-FR" sz="1000" b="0" i="0" u="none" strike="noStrike" dirty="0">
                        <a:solidFill>
                          <a:srgbClr val="000000"/>
                        </a:solidFill>
                        <a:effectLst/>
                        <a:latin typeface="Calibri" panose="020F0502020204030204" pitchFamily="34" charset="0"/>
                      </a:endParaRPr>
                    </a:p>
                  </a:txBody>
                  <a:tcPr marL="3399" marR="3399" marT="3399" marB="0" anchor="b"/>
                </a:tc>
                <a:extLst>
                  <a:ext uri="{0D108BD9-81ED-4DB2-BD59-A6C34878D82A}">
                    <a16:rowId xmlns:a16="http://schemas.microsoft.com/office/drawing/2014/main" val="1669910252"/>
                  </a:ext>
                </a:extLst>
              </a:tr>
            </a:tbl>
          </a:graphicData>
        </a:graphic>
      </p:graphicFrame>
      <p:pic>
        <p:nvPicPr>
          <p:cNvPr id="5" name="Image 4">
            <a:extLst>
              <a:ext uri="{FF2B5EF4-FFF2-40B4-BE49-F238E27FC236}">
                <a16:creationId xmlns:a16="http://schemas.microsoft.com/office/drawing/2014/main" id="{AAE39EA3-A0BE-5640-B9E3-12CE9FE3FA95}"/>
              </a:ext>
            </a:extLst>
          </p:cNvPr>
          <p:cNvPicPr>
            <a:picLocks noChangeAspect="1"/>
          </p:cNvPicPr>
          <p:nvPr/>
        </p:nvPicPr>
        <p:blipFill>
          <a:blip r:embed="rId2"/>
          <a:stretch>
            <a:fillRect/>
          </a:stretch>
        </p:blipFill>
        <p:spPr>
          <a:xfrm>
            <a:off x="7003982" y="1422833"/>
            <a:ext cx="4349818" cy="2366010"/>
          </a:xfrm>
          <a:prstGeom prst="rect">
            <a:avLst/>
          </a:prstGeom>
        </p:spPr>
      </p:pic>
      <p:cxnSp>
        <p:nvCxnSpPr>
          <p:cNvPr id="7" name="Connecteur droit avec flèche 6">
            <a:extLst>
              <a:ext uri="{FF2B5EF4-FFF2-40B4-BE49-F238E27FC236}">
                <a16:creationId xmlns:a16="http://schemas.microsoft.com/office/drawing/2014/main" id="{3EA04534-70C2-444E-8F1F-9038813C1D3A}"/>
              </a:ext>
            </a:extLst>
          </p:cNvPr>
          <p:cNvCxnSpPr/>
          <p:nvPr/>
        </p:nvCxnSpPr>
        <p:spPr>
          <a:xfrm flipH="1">
            <a:off x="9063990" y="2080260"/>
            <a:ext cx="1051560" cy="74295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8" name="ZoneTexte 7">
            <a:extLst>
              <a:ext uri="{FF2B5EF4-FFF2-40B4-BE49-F238E27FC236}">
                <a16:creationId xmlns:a16="http://schemas.microsoft.com/office/drawing/2014/main" id="{0C1DD682-EA08-E942-BE0A-1F26C79A6CFE}"/>
              </a:ext>
            </a:extLst>
          </p:cNvPr>
          <p:cNvSpPr txBox="1"/>
          <p:nvPr/>
        </p:nvSpPr>
        <p:spPr>
          <a:xfrm>
            <a:off x="8275320" y="3788843"/>
            <a:ext cx="2217420" cy="415498"/>
          </a:xfrm>
          <a:prstGeom prst="rect">
            <a:avLst/>
          </a:prstGeom>
          <a:noFill/>
        </p:spPr>
        <p:txBody>
          <a:bodyPr wrap="square" rtlCol="0">
            <a:spAutoFit/>
          </a:bodyPr>
          <a:lstStyle/>
          <a:p>
            <a:r>
              <a:rPr lang="fr-FR" sz="1050" dirty="0"/>
              <a:t>Shift de topics de T16-T23 à T2-T14 ?</a:t>
            </a:r>
          </a:p>
          <a:p>
            <a:r>
              <a:rPr lang="fr-FR" sz="1050" dirty="0">
                <a:sym typeface="Wingdings" pitchFamily="2" charset="2"/>
              </a:rPr>
              <a:t> Financiarisation du discours ?</a:t>
            </a:r>
            <a:endParaRPr lang="fr-FR" sz="1050" dirty="0"/>
          </a:p>
        </p:txBody>
      </p:sp>
      <p:sp>
        <p:nvSpPr>
          <p:cNvPr id="10" name="Rectangle 9">
            <a:extLst>
              <a:ext uri="{FF2B5EF4-FFF2-40B4-BE49-F238E27FC236}">
                <a16:creationId xmlns:a16="http://schemas.microsoft.com/office/drawing/2014/main" id="{F0829E3F-CAE3-D149-BCFC-E2F8AE7C7C97}"/>
              </a:ext>
            </a:extLst>
          </p:cNvPr>
          <p:cNvSpPr/>
          <p:nvPr/>
        </p:nvSpPr>
        <p:spPr>
          <a:xfrm>
            <a:off x="7967662" y="4486614"/>
            <a:ext cx="4033838" cy="1815882"/>
          </a:xfrm>
          <a:prstGeom prst="rect">
            <a:avLst/>
          </a:prstGeom>
        </p:spPr>
        <p:txBody>
          <a:bodyPr wrap="square">
            <a:spAutoFit/>
          </a:bodyPr>
          <a:lstStyle/>
          <a:p>
            <a:r>
              <a:rPr lang="fr-FR" sz="1400" dirty="0"/>
              <a:t>Top 5 topics par présidence : </a:t>
            </a:r>
          </a:p>
          <a:p>
            <a:endParaRPr lang="fr-FR" sz="1400" dirty="0"/>
          </a:p>
          <a:p>
            <a:r>
              <a:rPr lang="fr-FR" sz="1400" dirty="0"/>
              <a:t>CHAIRMAN BURNS  20  23  16  27  21</a:t>
            </a:r>
          </a:p>
          <a:p>
            <a:r>
              <a:rPr lang="fr-FR" sz="1400" dirty="0"/>
              <a:t>CHAIRMAN MILLER  16  23  20  27  18</a:t>
            </a:r>
          </a:p>
          <a:p>
            <a:r>
              <a:rPr lang="fr-FR" sz="1400" dirty="0"/>
              <a:t>CHAIRMAN VOLCKER  16  18  23  21  27</a:t>
            </a:r>
          </a:p>
          <a:p>
            <a:r>
              <a:rPr lang="fr-FR" sz="1400" dirty="0"/>
              <a:t>CHAIRMAN GREENSPAN  19   6   7  22   9</a:t>
            </a:r>
          </a:p>
          <a:p>
            <a:r>
              <a:rPr lang="fr-FR" sz="1400" dirty="0"/>
              <a:t>CHAIRMAN BERNANKE  13   2   5  29  26</a:t>
            </a:r>
          </a:p>
          <a:p>
            <a:r>
              <a:rPr lang="fr-FR" sz="1400" dirty="0"/>
              <a:t>CHAIR YELLEN  11   4  24  26   3</a:t>
            </a:r>
          </a:p>
        </p:txBody>
      </p:sp>
    </p:spTree>
    <p:extLst>
      <p:ext uri="{BB962C8B-B14F-4D97-AF65-F5344CB8AC3E}">
        <p14:creationId xmlns:p14="http://schemas.microsoft.com/office/powerpoint/2010/main" val="2045290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5C41BD-5554-A344-BA43-7B1E4221A8D4}"/>
              </a:ext>
            </a:extLst>
          </p:cNvPr>
          <p:cNvSpPr>
            <a:spLocks noGrp="1"/>
          </p:cNvSpPr>
          <p:nvPr>
            <p:ph type="title"/>
          </p:nvPr>
        </p:nvSpPr>
        <p:spPr/>
        <p:txBody>
          <a:bodyPr/>
          <a:lstStyle/>
          <a:p>
            <a:r>
              <a:rPr lang="fr-FR" dirty="0"/>
              <a:t>LDA : mesure de la communication</a:t>
            </a:r>
          </a:p>
        </p:txBody>
      </p:sp>
      <p:pic>
        <p:nvPicPr>
          <p:cNvPr id="8" name="Image 7" descr="Une image contenant table&#10;&#10;Description générée automatiquement">
            <a:extLst>
              <a:ext uri="{FF2B5EF4-FFF2-40B4-BE49-F238E27FC236}">
                <a16:creationId xmlns:a16="http://schemas.microsoft.com/office/drawing/2014/main" id="{8DB64244-EBA2-A445-B59F-41D7724C89EC}"/>
              </a:ext>
            </a:extLst>
          </p:cNvPr>
          <p:cNvPicPr>
            <a:picLocks noChangeAspect="1"/>
          </p:cNvPicPr>
          <p:nvPr/>
        </p:nvPicPr>
        <p:blipFill>
          <a:blip r:embed="rId2"/>
          <a:stretch>
            <a:fillRect/>
          </a:stretch>
        </p:blipFill>
        <p:spPr>
          <a:xfrm>
            <a:off x="298450" y="1690688"/>
            <a:ext cx="6919265" cy="4510847"/>
          </a:xfrm>
          <a:prstGeom prst="rect">
            <a:avLst/>
          </a:prstGeom>
        </p:spPr>
      </p:pic>
      <p:sp>
        <p:nvSpPr>
          <p:cNvPr id="11" name="ZoneTexte 10">
            <a:extLst>
              <a:ext uri="{FF2B5EF4-FFF2-40B4-BE49-F238E27FC236}">
                <a16:creationId xmlns:a16="http://schemas.microsoft.com/office/drawing/2014/main" id="{67850997-4E1B-4845-82F0-115E87654C6B}"/>
              </a:ext>
            </a:extLst>
          </p:cNvPr>
          <p:cNvSpPr txBox="1"/>
          <p:nvPr/>
        </p:nvSpPr>
        <p:spPr>
          <a:xfrm>
            <a:off x="7757465" y="1690688"/>
            <a:ext cx="3230880" cy="4770537"/>
          </a:xfrm>
          <a:prstGeom prst="rect">
            <a:avLst/>
          </a:prstGeom>
          <a:noFill/>
        </p:spPr>
        <p:txBody>
          <a:bodyPr wrap="square" rtlCol="0">
            <a:spAutoFit/>
          </a:bodyPr>
          <a:lstStyle/>
          <a:p>
            <a:r>
              <a:rPr lang="fr-FR" sz="1600" b="1" dirty="0"/>
              <a:t>Ci-contre les travaux originaux</a:t>
            </a:r>
          </a:p>
          <a:p>
            <a:endParaRPr lang="fr-FR" sz="1600" b="1" dirty="0"/>
          </a:p>
          <a:p>
            <a:r>
              <a:rPr lang="fr-FR" sz="1600" dirty="0"/>
              <a:t>L’article du QJE se concentre sur une partie de la réunion bien délimitée. Les mots sont nettoyés selon la procédure explicitée en slide 7. </a:t>
            </a:r>
          </a:p>
          <a:p>
            <a:endParaRPr lang="fr-FR" sz="1600" dirty="0"/>
          </a:p>
          <a:p>
            <a:r>
              <a:rPr lang="fr-FR" sz="1600" dirty="0"/>
              <a:t>Classement des topics selon un index de </a:t>
            </a:r>
            <a:r>
              <a:rPr lang="fr-FR" sz="1600" i="1" dirty="0"/>
              <a:t>pro-</a:t>
            </a:r>
            <a:r>
              <a:rPr lang="fr-FR" sz="1600" i="1" dirty="0" err="1"/>
              <a:t>cyclicality</a:t>
            </a:r>
            <a:r>
              <a:rPr lang="fr-FR" sz="1600" dirty="0"/>
              <a:t>. On sépare les </a:t>
            </a:r>
            <a:r>
              <a:rPr lang="fr-FR" sz="1600" dirty="0" err="1"/>
              <a:t>statements</a:t>
            </a:r>
            <a:r>
              <a:rPr lang="fr-FR" sz="1600" dirty="0"/>
              <a:t> récupérés selon qu’ils appartiennent à une période d’expansion ou de récession : une période de récession (d’expansion) correspond à un indice négatif (positif). On moyenne sur la fréquence obtenue sur les topics au sein du corpus pour obtenir l’index final.</a:t>
            </a:r>
          </a:p>
          <a:p>
            <a:endParaRPr lang="fr-FR" sz="1600" dirty="0"/>
          </a:p>
        </p:txBody>
      </p:sp>
    </p:spTree>
    <p:extLst>
      <p:ext uri="{BB962C8B-B14F-4D97-AF65-F5344CB8AC3E}">
        <p14:creationId xmlns:p14="http://schemas.microsoft.com/office/powerpoint/2010/main" val="160112574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25941</TotalTime>
  <Words>1233</Words>
  <Application>Microsoft Macintosh PowerPoint</Application>
  <PresentationFormat>Grand écran</PresentationFormat>
  <Paragraphs>343</Paragraphs>
  <Slides>11</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11</vt:i4>
      </vt:variant>
    </vt:vector>
  </HeadingPairs>
  <TitlesOfParts>
    <vt:vector size="17" baseType="lpstr">
      <vt:lpstr>Arial</vt:lpstr>
      <vt:lpstr>Calibri</vt:lpstr>
      <vt:lpstr>Calibri Light</vt:lpstr>
      <vt:lpstr>Cambria Math</vt:lpstr>
      <vt:lpstr>Wingdings</vt:lpstr>
      <vt:lpstr>Thème Office</vt:lpstr>
      <vt:lpstr>Etat des travaux</vt:lpstr>
      <vt:lpstr>Résumé des objectifs</vt:lpstr>
      <vt:lpstr>Nouveauté, transience et résonance</vt:lpstr>
      <vt:lpstr>Nouveauté, transience et résonance (2)</vt:lpstr>
      <vt:lpstr>Nouveauté, transience et résonance (3)</vt:lpstr>
      <vt:lpstr>Nouveauté, transience et résonance (4)</vt:lpstr>
      <vt:lpstr>LDA : mesure de la communication</vt:lpstr>
      <vt:lpstr>LDA : mesure de la communication</vt:lpstr>
      <vt:lpstr>LDA : mesure de la communication</vt:lpstr>
      <vt:lpstr>Présentation PowerPoint</vt:lpstr>
      <vt:lpstr>Topics sur la période Chair YELLEN 2015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Premiers résultats LDA</dc:title>
  <dc:creator>HE Claire</dc:creator>
  <cp:lastModifiedBy>HE Claire</cp:lastModifiedBy>
  <cp:revision>14</cp:revision>
  <dcterms:created xsi:type="dcterms:W3CDTF">2021-09-09T14:42:07Z</dcterms:created>
  <dcterms:modified xsi:type="dcterms:W3CDTF">2021-10-21T11:07:08Z</dcterms:modified>
</cp:coreProperties>
</file>

<file path=docProps/thumbnail.jpeg>
</file>